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397" r:id="rId5"/>
    <p:sldId id="407" r:id="rId6"/>
    <p:sldId id="405" r:id="rId7"/>
    <p:sldId id="404" r:id="rId8"/>
    <p:sldId id="403" r:id="rId9"/>
    <p:sldId id="408" r:id="rId10"/>
    <p:sldId id="410" r:id="rId11"/>
    <p:sldId id="417" r:id="rId12"/>
    <p:sldId id="418" r:id="rId13"/>
    <p:sldId id="392" r:id="rId14"/>
    <p:sldId id="414" r:id="rId15"/>
    <p:sldId id="416" r:id="rId16"/>
    <p:sldId id="411" r:id="rId17"/>
    <p:sldId id="415" r:id="rId18"/>
    <p:sldId id="400" r:id="rId19"/>
    <p:sldId id="421" r:id="rId20"/>
    <p:sldId id="422" r:id="rId21"/>
    <p:sldId id="401" r:id="rId22"/>
    <p:sldId id="412" r:id="rId23"/>
    <p:sldId id="406" r:id="rId24"/>
  </p:sldIdLst>
  <p:sldSz cx="9144000" cy="5143500" type="screen16x9"/>
  <p:notesSz cx="6797675" cy="9926638"/>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ária Berkecz" initials="MB" lastIdx="12" clrIdx="0">
    <p:extLst>
      <p:ext uri="{19B8F6BF-5375-455C-9EA6-DF929625EA0E}">
        <p15:presenceInfo xmlns:p15="http://schemas.microsoft.com/office/powerpoint/2012/main" userId="Mária Berkecz" providerId="None"/>
      </p:ext>
    </p:extLst>
  </p:cmAuthor>
  <p:cmAuthor id="2" name="Fábián Gergely" initials="FG" lastIdx="11" clrIdx="1">
    <p:extLst>
      <p:ext uri="{19B8F6BF-5375-455C-9EA6-DF929625EA0E}">
        <p15:presenceInfo xmlns:p15="http://schemas.microsoft.com/office/powerpoint/2012/main" userId="S::fabiang@mnb.hu::4f330e6e35a9439e" providerId="AD"/>
      </p:ext>
    </p:extLst>
  </p:cmAuthor>
  <p:cmAuthor id="3" name="Pál Kata" initials="PK" lastIdx="2" clrIdx="2">
    <p:extLst>
      <p:ext uri="{19B8F6BF-5375-455C-9EA6-DF929625EA0E}">
        <p15:presenceInfo xmlns:p15="http://schemas.microsoft.com/office/powerpoint/2012/main" userId="Pál Kat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659"/>
    <a:srgbClr val="0000FF"/>
    <a:srgbClr val="FDB716"/>
    <a:srgbClr val="1A2B63"/>
    <a:srgbClr val="6F2E8F"/>
    <a:srgbClr val="F4582B"/>
    <a:srgbClr val="F8B61A"/>
    <a:srgbClr val="FFCCCC"/>
    <a:srgbClr val="FFCC66"/>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69150F-E87C-4D64-A2D9-768313EC667F}" v="32" dt="2021-01-14T08:33:53.683"/>
  </p1510:revLst>
</p1510:revInfo>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885" autoAdjust="0"/>
    <p:restoredTop sz="93910" autoAdjust="0"/>
  </p:normalViewPr>
  <p:slideViewPr>
    <p:cSldViewPr>
      <p:cViewPr varScale="1">
        <p:scale>
          <a:sx n="107" d="100"/>
          <a:sy n="107" d="100"/>
        </p:scale>
        <p:origin x="101" y="110"/>
      </p:cViewPr>
      <p:guideLst>
        <p:guide orient="horz" pos="1620"/>
        <p:guide pos="2880"/>
      </p:guideLst>
    </p:cSldViewPr>
  </p:slideViewPr>
  <p:outlineViewPr>
    <p:cViewPr>
      <p:scale>
        <a:sx n="33" d="100"/>
        <a:sy n="33" d="100"/>
      </p:scale>
      <p:origin x="0" y="-106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A880ED2-6230-4565-A5C1-7F2F06DEFD7C}" type="datetimeFigureOut">
              <a:rPr lang="hu-HU" smtClean="0"/>
              <a:t>2021. 02. 24.</a:t>
            </a:fld>
            <a:endParaRPr lang="hu-HU"/>
          </a:p>
        </p:txBody>
      </p:sp>
      <p:sp>
        <p:nvSpPr>
          <p:cNvPr id="4" name="Diakép helye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49C2225-9486-4B05-B566-04B4EB407596}" type="slidenum">
              <a:rPr lang="hu-HU" smtClean="0"/>
              <a:t>‹#›</a:t>
            </a:fld>
            <a:endParaRPr lang="hu-HU"/>
          </a:p>
        </p:txBody>
      </p:sp>
    </p:spTree>
    <p:extLst>
      <p:ext uri="{BB962C8B-B14F-4D97-AF65-F5344CB8AC3E}">
        <p14:creationId xmlns:p14="http://schemas.microsoft.com/office/powerpoint/2010/main" val="301723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1597819"/>
            <a:ext cx="7772400" cy="1102519"/>
          </a:xfrm>
        </p:spPr>
        <p:txBody>
          <a:bodyPr/>
          <a:lstStyle/>
          <a:p>
            <a:r>
              <a:rPr lang="hu-HU"/>
              <a:t>Mintacím szerkesztése</a:t>
            </a:r>
          </a:p>
        </p:txBody>
      </p:sp>
      <p:sp>
        <p:nvSpPr>
          <p:cNvPr id="3" name="Alcím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05979"/>
            <a:ext cx="2057400" cy="4388644"/>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05979"/>
            <a:ext cx="6019800" cy="4388644"/>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3305176"/>
            <a:ext cx="7772400" cy="1021556"/>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1" y="204787"/>
            <a:ext cx="3008313" cy="871538"/>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3600450"/>
            <a:ext cx="5486400" cy="425054"/>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2021. 02. 24.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DCDE75-89FD-47D4-96B5-7D53BD2E92D4}" type="datetimeFigureOut">
              <a:rPr lang="hu-HU" smtClean="0"/>
              <a:pPr/>
              <a:t>2021. 02. 24.</a:t>
            </a:fld>
            <a:endParaRPr lang="hu-HU"/>
          </a:p>
        </p:txBody>
      </p:sp>
      <p:sp>
        <p:nvSpPr>
          <p:cNvPr id="5" name="Élőláb helye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901B6B-DBA4-45B4-AC3D-5BEE23A6DF66}"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2.jpg"/><Relationship Id="rId13" Type="http://schemas.openxmlformats.org/officeDocument/2006/relationships/image" Target="../media/image6.png"/><Relationship Id="rId3" Type="http://schemas.openxmlformats.org/officeDocument/2006/relationships/image" Target="../media/image27.png"/><Relationship Id="rId7" Type="http://schemas.openxmlformats.org/officeDocument/2006/relationships/image" Target="../media/image31.jpg"/><Relationship Id="rId12" Type="http://schemas.openxmlformats.org/officeDocument/2006/relationships/image" Target="../media/image36.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0.jpg"/><Relationship Id="rId11" Type="http://schemas.openxmlformats.org/officeDocument/2006/relationships/image" Target="../media/image35.jpg"/><Relationship Id="rId5" Type="http://schemas.openxmlformats.org/officeDocument/2006/relationships/image" Target="../media/image29.jpg"/><Relationship Id="rId10" Type="http://schemas.openxmlformats.org/officeDocument/2006/relationships/image" Target="../media/image34.jpg"/><Relationship Id="rId4" Type="http://schemas.openxmlformats.org/officeDocument/2006/relationships/image" Target="../media/image28.jpeg"/><Relationship Id="rId9" Type="http://schemas.openxmlformats.org/officeDocument/2006/relationships/image" Target="../media/image33.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1.emf"/><Relationship Id="rId7" Type="http://schemas.openxmlformats.org/officeDocument/2006/relationships/image" Target="../media/image6.png"/><Relationship Id="rId2" Type="http://schemas.openxmlformats.org/officeDocument/2006/relationships/image" Target="../media/image40.emf"/><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3.emf"/><Relationship Id="rId4" Type="http://schemas.openxmlformats.org/officeDocument/2006/relationships/image" Target="../media/image42.emf"/></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jpeg"/><Relationship Id="rId18" Type="http://schemas.openxmlformats.org/officeDocument/2006/relationships/image" Target="../media/image65.jpeg"/><Relationship Id="rId26" Type="http://schemas.openxmlformats.org/officeDocument/2006/relationships/image" Target="../media/image73.jpeg"/><Relationship Id="rId3" Type="http://schemas.openxmlformats.org/officeDocument/2006/relationships/image" Target="../media/image51.png"/><Relationship Id="rId21" Type="http://schemas.openxmlformats.org/officeDocument/2006/relationships/image" Target="../media/image68.png"/><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4.jpeg"/><Relationship Id="rId25" Type="http://schemas.openxmlformats.org/officeDocument/2006/relationships/image" Target="../media/image72.png"/><Relationship Id="rId2" Type="http://schemas.openxmlformats.org/officeDocument/2006/relationships/image" Target="../media/image50.jpeg"/><Relationship Id="rId16" Type="http://schemas.openxmlformats.org/officeDocument/2006/relationships/image" Target="../media/image63.jpeg"/><Relationship Id="rId20"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png"/><Relationship Id="rId24" Type="http://schemas.openxmlformats.org/officeDocument/2006/relationships/image" Target="../media/image71.png"/><Relationship Id="rId5" Type="http://schemas.openxmlformats.org/officeDocument/2006/relationships/image" Target="../media/image53.jpeg"/><Relationship Id="rId15" Type="http://schemas.openxmlformats.org/officeDocument/2006/relationships/image" Target="../media/image2.png"/><Relationship Id="rId23" Type="http://schemas.openxmlformats.org/officeDocument/2006/relationships/image" Target="../media/image70.png"/><Relationship Id="rId10" Type="http://schemas.openxmlformats.org/officeDocument/2006/relationships/image" Target="../media/image58.png"/><Relationship Id="rId19" Type="http://schemas.openxmlformats.org/officeDocument/2006/relationships/image" Target="../media/image66.jpeg"/><Relationship Id="rId4" Type="http://schemas.openxmlformats.org/officeDocument/2006/relationships/image" Target="../media/image52.jpeg"/><Relationship Id="rId9" Type="http://schemas.openxmlformats.org/officeDocument/2006/relationships/image" Target="../media/image57.jpeg"/><Relationship Id="rId14" Type="http://schemas.openxmlformats.org/officeDocument/2006/relationships/image" Target="../media/image62.png"/><Relationship Id="rId22" Type="http://schemas.openxmlformats.org/officeDocument/2006/relationships/image" Target="../media/image69.png"/><Relationship Id="rId27"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g"/><Relationship Id="rId10" Type="http://schemas.openxmlformats.org/officeDocument/2006/relationships/image" Target="../media/image14.jpeg"/><Relationship Id="rId4" Type="http://schemas.openxmlformats.org/officeDocument/2006/relationships/image" Target="../media/image6.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Kép 12">
            <a:extLst>
              <a:ext uri="{FF2B5EF4-FFF2-40B4-BE49-F238E27FC236}">
                <a16:creationId xmlns:a16="http://schemas.microsoft.com/office/drawing/2014/main" id="{1935D92D-7E5A-E044-9077-0900A87CC3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4711742"/>
          </a:xfrm>
          <a:prstGeom prst="rect">
            <a:avLst/>
          </a:prstGeom>
        </p:spPr>
      </p:pic>
      <p:pic>
        <p:nvPicPr>
          <p:cNvPr id="7" name="Kép 6">
            <a:extLst>
              <a:ext uri="{FF2B5EF4-FFF2-40B4-BE49-F238E27FC236}">
                <a16:creationId xmlns:a16="http://schemas.microsoft.com/office/drawing/2014/main" id="{F5741243-D124-094E-BB12-2CE3EDA896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8" name="Kép 7" descr="A képen rajz látható&#10;&#10;Automatikusan generált leírás">
            <a:extLst>
              <a:ext uri="{FF2B5EF4-FFF2-40B4-BE49-F238E27FC236}">
                <a16:creationId xmlns:a16="http://schemas.microsoft.com/office/drawing/2014/main" id="{C84871A9-2FF5-AB44-93B8-24D043264B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0918" y="843558"/>
            <a:ext cx="3384376" cy="3384376"/>
          </a:xfrm>
          <a:prstGeom prst="rect">
            <a:avLst/>
          </a:prstGeom>
        </p:spPr>
      </p:pic>
      <p:sp>
        <p:nvSpPr>
          <p:cNvPr id="9" name="Rectangle 6">
            <a:extLst>
              <a:ext uri="{FF2B5EF4-FFF2-40B4-BE49-F238E27FC236}">
                <a16:creationId xmlns:a16="http://schemas.microsoft.com/office/drawing/2014/main" id="{FAB0A485-2824-974A-9A17-36C99BBC2EB6}"/>
              </a:ext>
            </a:extLst>
          </p:cNvPr>
          <p:cNvSpPr/>
          <p:nvPr/>
        </p:nvSpPr>
        <p:spPr>
          <a:xfrm>
            <a:off x="2730918" y="537997"/>
            <a:ext cx="3682163" cy="707886"/>
          </a:xfrm>
          <a:prstGeom prst="rect">
            <a:avLst/>
          </a:prstGeom>
        </p:spPr>
        <p:txBody>
          <a:bodyPr wrap="none">
            <a:spAutoFit/>
          </a:bodyPr>
          <a:lstStyle/>
          <a:p>
            <a:pPr algn="ctr"/>
            <a:r>
              <a:rPr lang="hu-HU" sz="2000" b="1" dirty="0">
                <a:solidFill>
                  <a:schemeClr val="bg1"/>
                </a:solidFill>
              </a:rPr>
              <a:t>Vállalkozz okosan! </a:t>
            </a:r>
          </a:p>
          <a:p>
            <a:pPr algn="ctr"/>
            <a:r>
              <a:rPr lang="hu-HU" sz="2000" b="1" dirty="0">
                <a:solidFill>
                  <a:schemeClr val="bg1"/>
                </a:solidFill>
              </a:rPr>
              <a:t>Használd a digitális technológiát!</a:t>
            </a:r>
          </a:p>
        </p:txBody>
      </p:sp>
      <p:cxnSp>
        <p:nvCxnSpPr>
          <p:cNvPr id="10" name="Egyenes összekötő 9">
            <a:extLst>
              <a:ext uri="{FF2B5EF4-FFF2-40B4-BE49-F238E27FC236}">
                <a16:creationId xmlns:a16="http://schemas.microsoft.com/office/drawing/2014/main" id="{0BD3D5F5-6757-6149-A7A6-86C348E014E7}"/>
              </a:ext>
            </a:extLst>
          </p:cNvPr>
          <p:cNvCxnSpPr>
            <a:cxnSpLocks/>
          </p:cNvCxnSpPr>
          <p:nvPr/>
        </p:nvCxnSpPr>
        <p:spPr>
          <a:xfrm>
            <a:off x="2843808" y="1347614"/>
            <a:ext cx="34563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églalap 11">
            <a:extLst>
              <a:ext uri="{FF2B5EF4-FFF2-40B4-BE49-F238E27FC236}">
                <a16:creationId xmlns:a16="http://schemas.microsoft.com/office/drawing/2014/main" id="{CE7F4882-1457-F446-9EC4-6B1A5332EE04}"/>
              </a:ext>
            </a:extLst>
          </p:cNvPr>
          <p:cNvSpPr/>
          <p:nvPr/>
        </p:nvSpPr>
        <p:spPr>
          <a:xfrm>
            <a:off x="1988839" y="3723878"/>
            <a:ext cx="5166319" cy="307777"/>
          </a:xfrm>
          <a:prstGeom prst="rect">
            <a:avLst/>
          </a:prstGeom>
        </p:spPr>
        <p:txBody>
          <a:bodyPr wrap="square">
            <a:spAutoFit/>
          </a:bodyPr>
          <a:lstStyle/>
          <a:p>
            <a:pPr algn="ctr"/>
            <a:r>
              <a:rPr lang="hu-HU" sz="1400" i="1" dirty="0">
                <a:solidFill>
                  <a:schemeClr val="bg1"/>
                </a:solidFill>
              </a:rPr>
              <a:t>Digitális transzformáció a válságálló és „jövőbiztos” vállalatokért!</a:t>
            </a:r>
          </a:p>
        </p:txBody>
      </p:sp>
      <p:pic>
        <p:nvPicPr>
          <p:cNvPr id="11" name="Kép 10" descr="A képen képernyőkép, eszköz látható&#10;&#10;Automatikusan generált leírás">
            <a:extLst>
              <a:ext uri="{FF2B5EF4-FFF2-40B4-BE49-F238E27FC236}">
                <a16:creationId xmlns:a16="http://schemas.microsoft.com/office/drawing/2014/main" id="{42B67A51-7699-3F4B-92B1-7C651C0B19A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059"/>
          <a:stretch/>
        </p:blipFill>
        <p:spPr>
          <a:xfrm>
            <a:off x="6338037" y="0"/>
            <a:ext cx="2805963" cy="1918454"/>
          </a:xfrm>
          <a:prstGeom prst="rect">
            <a:avLst/>
          </a:prstGeom>
        </p:spPr>
      </p:pic>
    </p:spTree>
    <p:extLst>
      <p:ext uri="{BB962C8B-B14F-4D97-AF65-F5344CB8AC3E}">
        <p14:creationId xmlns:p14="http://schemas.microsoft.com/office/powerpoint/2010/main" val="1488192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a számának helye 2">
            <a:extLst>
              <a:ext uri="{FF2B5EF4-FFF2-40B4-BE49-F238E27FC236}">
                <a16:creationId xmlns:a16="http://schemas.microsoft.com/office/drawing/2014/main" id="{D867E01A-AF15-4DC0-BC39-A5E2A1CE40D0}"/>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10</a:t>
            </a:fld>
            <a:endParaRPr lang="hu-HU" sz="1050" b="1" dirty="0">
              <a:solidFill>
                <a:srgbClr val="002060"/>
              </a:solidFill>
            </a:endParaRPr>
          </a:p>
        </p:txBody>
      </p:sp>
      <p:pic>
        <p:nvPicPr>
          <p:cNvPr id="8" name="Kép 7">
            <a:extLst>
              <a:ext uri="{FF2B5EF4-FFF2-40B4-BE49-F238E27FC236}">
                <a16:creationId xmlns:a16="http://schemas.microsoft.com/office/drawing/2014/main" id="{8343BA7E-40E8-4E86-A86C-C8B6BC685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sp>
        <p:nvSpPr>
          <p:cNvPr id="9" name="Rectangle 6">
            <a:extLst>
              <a:ext uri="{FF2B5EF4-FFF2-40B4-BE49-F238E27FC236}">
                <a16:creationId xmlns:a16="http://schemas.microsoft.com/office/drawing/2014/main" id="{ED69DA13-DD98-4AD7-851D-C96FABF5B28D}"/>
              </a:ext>
            </a:extLst>
          </p:cNvPr>
          <p:cNvSpPr/>
          <p:nvPr/>
        </p:nvSpPr>
        <p:spPr>
          <a:xfrm>
            <a:off x="1874227" y="1315736"/>
            <a:ext cx="1577926" cy="461665"/>
          </a:xfrm>
          <a:prstGeom prst="rect">
            <a:avLst/>
          </a:prstGeom>
          <a:ln>
            <a:noFill/>
          </a:ln>
        </p:spPr>
        <p:txBody>
          <a:bodyPr wrap="square">
            <a:spAutoFit/>
          </a:bodyPr>
          <a:lstStyle/>
          <a:p>
            <a:r>
              <a:rPr lang="hu-HU" sz="1200" b="1" dirty="0">
                <a:solidFill>
                  <a:srgbClr val="1A2B63"/>
                </a:solidFill>
              </a:rPr>
              <a:t>A közvetlen</a:t>
            </a:r>
            <a:br>
              <a:rPr lang="hu-HU" sz="1200" b="1" dirty="0">
                <a:solidFill>
                  <a:srgbClr val="1A2B63"/>
                </a:solidFill>
              </a:rPr>
            </a:br>
            <a:r>
              <a:rPr lang="hu-HU" sz="1200" b="1" dirty="0">
                <a:solidFill>
                  <a:srgbClr val="1A2B63"/>
                </a:solidFill>
              </a:rPr>
              <a:t>vezetés átadása</a:t>
            </a:r>
            <a:endParaRPr lang="en-GB" sz="1200" b="1" dirty="0">
              <a:solidFill>
                <a:srgbClr val="1A2B63"/>
              </a:solidFill>
            </a:endParaRPr>
          </a:p>
        </p:txBody>
      </p:sp>
      <p:sp>
        <p:nvSpPr>
          <p:cNvPr id="10" name="Rectangle 6">
            <a:extLst>
              <a:ext uri="{FF2B5EF4-FFF2-40B4-BE49-F238E27FC236}">
                <a16:creationId xmlns:a16="http://schemas.microsoft.com/office/drawing/2014/main" id="{9AD1D12B-8170-4C07-9B3F-18B7422D99B7}"/>
              </a:ext>
            </a:extLst>
          </p:cNvPr>
          <p:cNvSpPr/>
          <p:nvPr/>
        </p:nvSpPr>
        <p:spPr>
          <a:xfrm>
            <a:off x="7673077" y="1254652"/>
            <a:ext cx="1137234" cy="646331"/>
          </a:xfrm>
          <a:prstGeom prst="rect">
            <a:avLst/>
          </a:prstGeom>
          <a:ln>
            <a:noFill/>
          </a:ln>
        </p:spPr>
        <p:txBody>
          <a:bodyPr wrap="none">
            <a:spAutoFit/>
          </a:bodyPr>
          <a:lstStyle/>
          <a:p>
            <a:r>
              <a:rPr lang="hu-HU" sz="1200" b="1" dirty="0">
                <a:solidFill>
                  <a:srgbClr val="1A2B63"/>
                </a:solidFill>
              </a:rPr>
              <a:t>HR kihívások </a:t>
            </a:r>
            <a:br>
              <a:rPr lang="hu-HU" sz="1200" b="1" dirty="0">
                <a:solidFill>
                  <a:srgbClr val="1A2B63"/>
                </a:solidFill>
              </a:rPr>
            </a:br>
            <a:r>
              <a:rPr lang="hu-HU" sz="1200" b="1" dirty="0">
                <a:solidFill>
                  <a:srgbClr val="1A2B63"/>
                </a:solidFill>
              </a:rPr>
              <a:t>és agilis </a:t>
            </a:r>
            <a:br>
              <a:rPr lang="hu-HU" sz="1200" b="1" dirty="0">
                <a:solidFill>
                  <a:srgbClr val="1A2B63"/>
                </a:solidFill>
              </a:rPr>
            </a:br>
            <a:r>
              <a:rPr lang="hu-HU" sz="1200" b="1" dirty="0">
                <a:solidFill>
                  <a:srgbClr val="1A2B63"/>
                </a:solidFill>
              </a:rPr>
              <a:t>transzformáció</a:t>
            </a:r>
            <a:endParaRPr lang="en-GB" sz="1200" b="1" dirty="0">
              <a:solidFill>
                <a:srgbClr val="1A2B63"/>
              </a:solidFill>
            </a:endParaRPr>
          </a:p>
        </p:txBody>
      </p:sp>
      <p:sp>
        <p:nvSpPr>
          <p:cNvPr id="11" name="Rectangle 6">
            <a:extLst>
              <a:ext uri="{FF2B5EF4-FFF2-40B4-BE49-F238E27FC236}">
                <a16:creationId xmlns:a16="http://schemas.microsoft.com/office/drawing/2014/main" id="{EF1F7E93-95F8-440E-939B-22C0BABF0017}"/>
              </a:ext>
            </a:extLst>
          </p:cNvPr>
          <p:cNvSpPr/>
          <p:nvPr/>
        </p:nvSpPr>
        <p:spPr>
          <a:xfrm>
            <a:off x="1897654" y="2535621"/>
            <a:ext cx="942694" cy="461665"/>
          </a:xfrm>
          <a:prstGeom prst="rect">
            <a:avLst/>
          </a:prstGeom>
          <a:ln>
            <a:noFill/>
          </a:ln>
        </p:spPr>
        <p:txBody>
          <a:bodyPr wrap="none">
            <a:spAutoFit/>
          </a:bodyPr>
          <a:lstStyle/>
          <a:p>
            <a:r>
              <a:rPr lang="hu-HU" sz="1200" b="1" dirty="0">
                <a:solidFill>
                  <a:srgbClr val="1A2B63"/>
                </a:solidFill>
              </a:rPr>
              <a:t>Általános </a:t>
            </a:r>
          </a:p>
          <a:p>
            <a:r>
              <a:rPr lang="hu-HU" sz="1200" b="1" dirty="0" err="1">
                <a:solidFill>
                  <a:srgbClr val="1A2B63"/>
                </a:solidFill>
              </a:rPr>
              <a:t>digitalizáció</a:t>
            </a:r>
            <a:endParaRPr lang="hu-HU" sz="1200" b="1" dirty="0">
              <a:solidFill>
                <a:srgbClr val="1A2B63"/>
              </a:solidFill>
            </a:endParaRPr>
          </a:p>
        </p:txBody>
      </p:sp>
      <p:sp>
        <p:nvSpPr>
          <p:cNvPr id="12" name="Rectangle 6">
            <a:extLst>
              <a:ext uri="{FF2B5EF4-FFF2-40B4-BE49-F238E27FC236}">
                <a16:creationId xmlns:a16="http://schemas.microsoft.com/office/drawing/2014/main" id="{7DC4594C-3AAA-435B-AFD9-9F5EC43761CB}"/>
              </a:ext>
            </a:extLst>
          </p:cNvPr>
          <p:cNvSpPr/>
          <p:nvPr/>
        </p:nvSpPr>
        <p:spPr>
          <a:xfrm>
            <a:off x="1875586" y="3728142"/>
            <a:ext cx="1206869" cy="276999"/>
          </a:xfrm>
          <a:prstGeom prst="rect">
            <a:avLst/>
          </a:prstGeom>
          <a:ln>
            <a:noFill/>
          </a:ln>
        </p:spPr>
        <p:txBody>
          <a:bodyPr wrap="none">
            <a:spAutoFit/>
          </a:bodyPr>
          <a:lstStyle/>
          <a:p>
            <a:r>
              <a:rPr lang="hu-HU" sz="1200" b="1" dirty="0">
                <a:solidFill>
                  <a:srgbClr val="1A2B63"/>
                </a:solidFill>
              </a:rPr>
              <a:t>Üzleti innováció</a:t>
            </a:r>
            <a:endParaRPr lang="en-GB" sz="1200" b="1" dirty="0">
              <a:solidFill>
                <a:srgbClr val="1A2B63"/>
              </a:solidFill>
            </a:endParaRPr>
          </a:p>
        </p:txBody>
      </p:sp>
      <p:sp>
        <p:nvSpPr>
          <p:cNvPr id="13" name="Rectangle 6">
            <a:extLst>
              <a:ext uri="{FF2B5EF4-FFF2-40B4-BE49-F238E27FC236}">
                <a16:creationId xmlns:a16="http://schemas.microsoft.com/office/drawing/2014/main" id="{E82D0266-0796-4C13-9EF8-3CD44CFE02E4}"/>
              </a:ext>
            </a:extLst>
          </p:cNvPr>
          <p:cNvSpPr/>
          <p:nvPr/>
        </p:nvSpPr>
        <p:spPr>
          <a:xfrm>
            <a:off x="4801076" y="2448941"/>
            <a:ext cx="1307537" cy="646331"/>
          </a:xfrm>
          <a:prstGeom prst="rect">
            <a:avLst/>
          </a:prstGeom>
          <a:ln>
            <a:noFill/>
          </a:ln>
        </p:spPr>
        <p:txBody>
          <a:bodyPr wrap="none">
            <a:spAutoFit/>
          </a:bodyPr>
          <a:lstStyle/>
          <a:p>
            <a:r>
              <a:rPr lang="hu-HU" sz="1200" b="1" dirty="0">
                <a:solidFill>
                  <a:srgbClr val="1A2B63"/>
                </a:solidFill>
              </a:rPr>
              <a:t>Nemzetközi </a:t>
            </a:r>
            <a:br>
              <a:rPr lang="hu-HU" sz="1200" b="1" dirty="0">
                <a:solidFill>
                  <a:srgbClr val="1A2B63"/>
                </a:solidFill>
              </a:rPr>
            </a:br>
            <a:r>
              <a:rPr lang="hu-HU" sz="1200" b="1" dirty="0">
                <a:solidFill>
                  <a:srgbClr val="1A2B63"/>
                </a:solidFill>
              </a:rPr>
              <a:t>kapcsolatok és</a:t>
            </a:r>
          </a:p>
          <a:p>
            <a:r>
              <a:rPr lang="hu-HU" sz="1200" b="1" dirty="0">
                <a:solidFill>
                  <a:srgbClr val="1A2B63"/>
                </a:solidFill>
              </a:rPr>
              <a:t>piaci terjeszkedés</a:t>
            </a:r>
          </a:p>
        </p:txBody>
      </p:sp>
      <p:sp>
        <p:nvSpPr>
          <p:cNvPr id="14" name="Rectangle 6">
            <a:extLst>
              <a:ext uri="{FF2B5EF4-FFF2-40B4-BE49-F238E27FC236}">
                <a16:creationId xmlns:a16="http://schemas.microsoft.com/office/drawing/2014/main" id="{0BD4C8F7-E4D7-4989-AF4B-9D823B9CBCD8}"/>
              </a:ext>
            </a:extLst>
          </p:cNvPr>
          <p:cNvSpPr/>
          <p:nvPr/>
        </p:nvSpPr>
        <p:spPr>
          <a:xfrm>
            <a:off x="7712862" y="2614271"/>
            <a:ext cx="1024511" cy="276999"/>
          </a:xfrm>
          <a:prstGeom prst="rect">
            <a:avLst/>
          </a:prstGeom>
          <a:ln>
            <a:noFill/>
          </a:ln>
        </p:spPr>
        <p:txBody>
          <a:bodyPr wrap="none">
            <a:spAutoFit/>
          </a:bodyPr>
          <a:lstStyle/>
          <a:p>
            <a:r>
              <a:rPr lang="hu-HU" sz="1200" b="1" dirty="0">
                <a:solidFill>
                  <a:srgbClr val="1A2B63"/>
                </a:solidFill>
              </a:rPr>
              <a:t>Finanszírozás</a:t>
            </a:r>
            <a:endParaRPr lang="en-GB" sz="1200" b="1" dirty="0">
              <a:solidFill>
                <a:srgbClr val="1A2B63"/>
              </a:solidFill>
            </a:endParaRPr>
          </a:p>
        </p:txBody>
      </p:sp>
      <p:sp>
        <p:nvSpPr>
          <p:cNvPr id="15" name="Rectangle 6">
            <a:extLst>
              <a:ext uri="{FF2B5EF4-FFF2-40B4-BE49-F238E27FC236}">
                <a16:creationId xmlns:a16="http://schemas.microsoft.com/office/drawing/2014/main" id="{F8B3E1CF-30E3-4177-90F7-2C61098308A5}"/>
              </a:ext>
            </a:extLst>
          </p:cNvPr>
          <p:cNvSpPr/>
          <p:nvPr/>
        </p:nvSpPr>
        <p:spPr>
          <a:xfrm>
            <a:off x="4808677" y="1214849"/>
            <a:ext cx="1125821" cy="646331"/>
          </a:xfrm>
          <a:prstGeom prst="rect">
            <a:avLst/>
          </a:prstGeom>
          <a:ln>
            <a:noFill/>
          </a:ln>
        </p:spPr>
        <p:txBody>
          <a:bodyPr wrap="none">
            <a:spAutoFit/>
          </a:bodyPr>
          <a:lstStyle/>
          <a:p>
            <a:r>
              <a:rPr lang="hu-HU" sz="1200" b="1" dirty="0">
                <a:solidFill>
                  <a:srgbClr val="1A2B63"/>
                </a:solidFill>
              </a:rPr>
              <a:t>Belső és külső</a:t>
            </a:r>
          </a:p>
          <a:p>
            <a:r>
              <a:rPr lang="hu-HU" sz="1200" b="1" dirty="0">
                <a:solidFill>
                  <a:srgbClr val="1A2B63"/>
                </a:solidFill>
              </a:rPr>
              <a:t>vállalati </a:t>
            </a:r>
            <a:br>
              <a:rPr lang="hu-HU" sz="1200" b="1" dirty="0">
                <a:solidFill>
                  <a:srgbClr val="1A2B63"/>
                </a:solidFill>
              </a:rPr>
            </a:br>
            <a:r>
              <a:rPr lang="hu-HU" sz="1200" b="1" dirty="0">
                <a:solidFill>
                  <a:srgbClr val="1A2B63"/>
                </a:solidFill>
              </a:rPr>
              <a:t>kommunikáció</a:t>
            </a:r>
            <a:endParaRPr lang="en-GB" sz="1200" b="1" dirty="0">
              <a:solidFill>
                <a:srgbClr val="1A2B63"/>
              </a:solidFill>
            </a:endParaRPr>
          </a:p>
        </p:txBody>
      </p:sp>
      <p:sp>
        <p:nvSpPr>
          <p:cNvPr id="16" name="Rectangle 6">
            <a:extLst>
              <a:ext uri="{FF2B5EF4-FFF2-40B4-BE49-F238E27FC236}">
                <a16:creationId xmlns:a16="http://schemas.microsoft.com/office/drawing/2014/main" id="{02B3DE37-357D-4F88-BE71-83D2BF6B730D}"/>
              </a:ext>
            </a:extLst>
          </p:cNvPr>
          <p:cNvSpPr/>
          <p:nvPr/>
        </p:nvSpPr>
        <p:spPr>
          <a:xfrm>
            <a:off x="4779966" y="3657089"/>
            <a:ext cx="1087605" cy="461665"/>
          </a:xfrm>
          <a:prstGeom prst="rect">
            <a:avLst/>
          </a:prstGeom>
          <a:ln>
            <a:noFill/>
          </a:ln>
        </p:spPr>
        <p:txBody>
          <a:bodyPr wrap="none">
            <a:spAutoFit/>
          </a:bodyPr>
          <a:lstStyle/>
          <a:p>
            <a:r>
              <a:rPr lang="hu-HU" sz="1200" b="1" dirty="0">
                <a:solidFill>
                  <a:srgbClr val="1A2B63"/>
                </a:solidFill>
              </a:rPr>
              <a:t>Változás-</a:t>
            </a:r>
            <a:br>
              <a:rPr lang="hu-HU" sz="1200" b="1" dirty="0">
                <a:solidFill>
                  <a:srgbClr val="1A2B63"/>
                </a:solidFill>
              </a:rPr>
            </a:br>
            <a:r>
              <a:rPr lang="hu-HU" sz="1200" b="1" dirty="0">
                <a:solidFill>
                  <a:srgbClr val="1A2B63"/>
                </a:solidFill>
              </a:rPr>
              <a:t>menedzsment</a:t>
            </a:r>
          </a:p>
        </p:txBody>
      </p:sp>
      <p:pic>
        <p:nvPicPr>
          <p:cNvPr id="27" name="Kép 26" descr="A képen rajz látható&#10;&#10;Automatikusan generált leírás">
            <a:extLst>
              <a:ext uri="{FF2B5EF4-FFF2-40B4-BE49-F238E27FC236}">
                <a16:creationId xmlns:a16="http://schemas.microsoft.com/office/drawing/2014/main" id="{36466E51-0283-0C4A-B8E1-5F5C283968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0392" y="-79092"/>
            <a:ext cx="941850" cy="941850"/>
          </a:xfrm>
          <a:prstGeom prst="rect">
            <a:avLst/>
          </a:prstGeom>
        </p:spPr>
      </p:pic>
      <p:pic>
        <p:nvPicPr>
          <p:cNvPr id="4" name="Kép 3">
            <a:extLst>
              <a:ext uri="{FF2B5EF4-FFF2-40B4-BE49-F238E27FC236}">
                <a16:creationId xmlns:a16="http://schemas.microsoft.com/office/drawing/2014/main" id="{FC01C705-C81D-D540-AD7D-4FCECDDD4DA5}"/>
              </a:ext>
            </a:extLst>
          </p:cNvPr>
          <p:cNvPicPr>
            <a:picLocks noChangeAspect="1"/>
          </p:cNvPicPr>
          <p:nvPr/>
        </p:nvPicPr>
        <p:blipFill rotWithShape="1">
          <a:blip r:embed="rId4" cstate="print">
            <a:grayscl/>
            <a:extLst>
              <a:ext uri="{28A0092B-C50C-407E-A947-70E740481C1C}">
                <a14:useLocalDpi xmlns:a14="http://schemas.microsoft.com/office/drawing/2010/main" val="0"/>
              </a:ext>
            </a:extLst>
          </a:blip>
          <a:srcRect t="5747"/>
          <a:stretch/>
        </p:blipFill>
        <p:spPr>
          <a:xfrm>
            <a:off x="6172496" y="3449806"/>
            <a:ext cx="1476483" cy="930404"/>
          </a:xfrm>
          <a:prstGeom prst="rect">
            <a:avLst/>
          </a:prstGeom>
        </p:spPr>
      </p:pic>
      <p:pic>
        <p:nvPicPr>
          <p:cNvPr id="21" name="Kép 20">
            <a:extLst>
              <a:ext uri="{FF2B5EF4-FFF2-40B4-BE49-F238E27FC236}">
                <a16:creationId xmlns:a16="http://schemas.microsoft.com/office/drawing/2014/main" id="{CB49A2B7-4B80-554A-A9DD-DD67F151EAB5}"/>
              </a:ext>
            </a:extLst>
          </p:cNvPr>
          <p:cNvPicPr>
            <a:picLocks noChangeAspect="1"/>
          </p:cNvPicPr>
          <p:nvPr/>
        </p:nvPicPr>
        <p:blipFill>
          <a:blip r:embed="rId5" cstate="print">
            <a:grayscl/>
            <a:extLst>
              <a:ext uri="{28A0092B-C50C-407E-A947-70E740481C1C}">
                <a14:useLocalDpi xmlns:a14="http://schemas.microsoft.com/office/drawing/2010/main" val="0"/>
              </a:ext>
            </a:extLst>
          </a:blip>
          <a:stretch>
            <a:fillRect/>
          </a:stretch>
        </p:blipFill>
        <p:spPr>
          <a:xfrm>
            <a:off x="6172496" y="2289105"/>
            <a:ext cx="1476483" cy="986833"/>
          </a:xfrm>
          <a:prstGeom prst="rect">
            <a:avLst/>
          </a:prstGeom>
        </p:spPr>
      </p:pic>
      <p:pic>
        <p:nvPicPr>
          <p:cNvPr id="31" name="Kép 30">
            <a:extLst>
              <a:ext uri="{FF2B5EF4-FFF2-40B4-BE49-F238E27FC236}">
                <a16:creationId xmlns:a16="http://schemas.microsoft.com/office/drawing/2014/main" id="{07CDE105-2473-8849-9FAE-C84ECFAACD9F}"/>
              </a:ext>
            </a:extLst>
          </p:cNvPr>
          <p:cNvPicPr>
            <a:picLocks noChangeAspect="1"/>
          </p:cNvPicPr>
          <p:nvPr/>
        </p:nvPicPr>
        <p:blipFill>
          <a:blip r:embed="rId6" cstate="print">
            <a:grayscl/>
            <a:extLst>
              <a:ext uri="{28A0092B-C50C-407E-A947-70E740481C1C}">
                <a14:useLocalDpi xmlns:a14="http://schemas.microsoft.com/office/drawing/2010/main" val="0"/>
              </a:ext>
            </a:extLst>
          </a:blip>
          <a:stretch>
            <a:fillRect/>
          </a:stretch>
        </p:blipFill>
        <p:spPr>
          <a:xfrm>
            <a:off x="6151238" y="1109466"/>
            <a:ext cx="1484016" cy="979300"/>
          </a:xfrm>
          <a:prstGeom prst="rect">
            <a:avLst/>
          </a:prstGeom>
        </p:spPr>
      </p:pic>
      <p:pic>
        <p:nvPicPr>
          <p:cNvPr id="33" name="Kép 32">
            <a:extLst>
              <a:ext uri="{FF2B5EF4-FFF2-40B4-BE49-F238E27FC236}">
                <a16:creationId xmlns:a16="http://schemas.microsoft.com/office/drawing/2014/main" id="{8E8B7B07-8001-2745-9F22-C68E4BE13EED}"/>
              </a:ext>
            </a:extLst>
          </p:cNvPr>
          <p:cNvPicPr>
            <a:picLocks noChangeAspect="1"/>
          </p:cNvPicPr>
          <p:nvPr/>
        </p:nvPicPr>
        <p:blipFill>
          <a:blip r:embed="rId7" cstate="print">
            <a:grayscl/>
            <a:extLst>
              <a:ext uri="{28A0092B-C50C-407E-A947-70E740481C1C}">
                <a14:useLocalDpi xmlns:a14="http://schemas.microsoft.com/office/drawing/2010/main" val="0"/>
              </a:ext>
            </a:extLst>
          </a:blip>
          <a:stretch>
            <a:fillRect/>
          </a:stretch>
        </p:blipFill>
        <p:spPr>
          <a:xfrm>
            <a:off x="3271404" y="3450259"/>
            <a:ext cx="1484016" cy="979300"/>
          </a:xfrm>
          <a:prstGeom prst="rect">
            <a:avLst/>
          </a:prstGeom>
        </p:spPr>
      </p:pic>
      <p:pic>
        <p:nvPicPr>
          <p:cNvPr id="35" name="Kép 34">
            <a:extLst>
              <a:ext uri="{FF2B5EF4-FFF2-40B4-BE49-F238E27FC236}">
                <a16:creationId xmlns:a16="http://schemas.microsoft.com/office/drawing/2014/main" id="{C11C9343-C145-7242-9642-44CC057C41B8}"/>
              </a:ext>
            </a:extLst>
          </p:cNvPr>
          <p:cNvPicPr>
            <a:picLocks noChangeAspect="1"/>
          </p:cNvPicPr>
          <p:nvPr/>
        </p:nvPicPr>
        <p:blipFill>
          <a:blip r:embed="rId8" cstate="print">
            <a:grayscl/>
            <a:extLst>
              <a:ext uri="{28A0092B-C50C-407E-A947-70E740481C1C}">
                <a14:useLocalDpi xmlns:a14="http://schemas.microsoft.com/office/drawing/2010/main" val="0"/>
              </a:ext>
            </a:extLst>
          </a:blip>
          <a:stretch>
            <a:fillRect/>
          </a:stretch>
        </p:blipFill>
        <p:spPr>
          <a:xfrm>
            <a:off x="3263871" y="2289105"/>
            <a:ext cx="1491549" cy="986833"/>
          </a:xfrm>
          <a:prstGeom prst="rect">
            <a:avLst/>
          </a:prstGeom>
        </p:spPr>
      </p:pic>
      <p:pic>
        <p:nvPicPr>
          <p:cNvPr id="37" name="Kép 36">
            <a:extLst>
              <a:ext uri="{FF2B5EF4-FFF2-40B4-BE49-F238E27FC236}">
                <a16:creationId xmlns:a16="http://schemas.microsoft.com/office/drawing/2014/main" id="{13AD280F-456C-6A47-B0EA-65A9829EA81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71404" y="1088168"/>
            <a:ext cx="1484016" cy="979300"/>
          </a:xfrm>
          <a:prstGeom prst="rect">
            <a:avLst/>
          </a:prstGeom>
        </p:spPr>
      </p:pic>
      <p:pic>
        <p:nvPicPr>
          <p:cNvPr id="39" name="Kép 38">
            <a:extLst>
              <a:ext uri="{FF2B5EF4-FFF2-40B4-BE49-F238E27FC236}">
                <a16:creationId xmlns:a16="http://schemas.microsoft.com/office/drawing/2014/main" id="{71859B3D-60FC-2B46-B0E3-135FDA30F4C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4214" y="3464658"/>
            <a:ext cx="1476483" cy="979300"/>
          </a:xfrm>
          <a:prstGeom prst="rect">
            <a:avLst/>
          </a:prstGeom>
        </p:spPr>
      </p:pic>
      <p:pic>
        <p:nvPicPr>
          <p:cNvPr id="41" name="Kép 40">
            <a:extLst>
              <a:ext uri="{FF2B5EF4-FFF2-40B4-BE49-F238E27FC236}">
                <a16:creationId xmlns:a16="http://schemas.microsoft.com/office/drawing/2014/main" id="{F558229E-2C29-EA4C-AD0B-DD3A04D9BF6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4503" y="2276413"/>
            <a:ext cx="1484016" cy="986833"/>
          </a:xfrm>
          <a:prstGeom prst="rect">
            <a:avLst/>
          </a:prstGeom>
        </p:spPr>
      </p:pic>
      <p:pic>
        <p:nvPicPr>
          <p:cNvPr id="43" name="Kép 42">
            <a:extLst>
              <a:ext uri="{FF2B5EF4-FFF2-40B4-BE49-F238E27FC236}">
                <a16:creationId xmlns:a16="http://schemas.microsoft.com/office/drawing/2014/main" id="{ECA7FF4C-2F61-B447-9D9E-68F7B1AA2CD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9103" y="1088168"/>
            <a:ext cx="1476483" cy="986833"/>
          </a:xfrm>
          <a:prstGeom prst="rect">
            <a:avLst/>
          </a:prstGeom>
        </p:spPr>
      </p:pic>
      <p:sp>
        <p:nvSpPr>
          <p:cNvPr id="44" name="Rectangle 6">
            <a:extLst>
              <a:ext uri="{FF2B5EF4-FFF2-40B4-BE49-F238E27FC236}">
                <a16:creationId xmlns:a16="http://schemas.microsoft.com/office/drawing/2014/main" id="{F3831399-267E-A64B-84EA-A0EEB3F4679E}"/>
              </a:ext>
            </a:extLst>
          </p:cNvPr>
          <p:cNvSpPr/>
          <p:nvPr/>
        </p:nvSpPr>
        <p:spPr>
          <a:xfrm>
            <a:off x="7729438" y="3728142"/>
            <a:ext cx="1138645" cy="461665"/>
          </a:xfrm>
          <a:prstGeom prst="rect">
            <a:avLst/>
          </a:prstGeom>
          <a:ln>
            <a:noFill/>
          </a:ln>
        </p:spPr>
        <p:txBody>
          <a:bodyPr wrap="none">
            <a:spAutoFit/>
          </a:bodyPr>
          <a:lstStyle/>
          <a:p>
            <a:r>
              <a:rPr lang="hu-HU" sz="1200" b="1" dirty="0" err="1">
                <a:solidFill>
                  <a:srgbClr val="1A2B63"/>
                </a:solidFill>
              </a:rPr>
              <a:t>Szektoronkénti</a:t>
            </a:r>
            <a:endParaRPr lang="hu-HU" sz="1200" b="1" dirty="0">
              <a:solidFill>
                <a:srgbClr val="1A2B63"/>
              </a:solidFill>
            </a:endParaRPr>
          </a:p>
          <a:p>
            <a:r>
              <a:rPr lang="hu-HU" sz="1200" b="1" dirty="0" err="1">
                <a:solidFill>
                  <a:srgbClr val="1A2B63"/>
                </a:solidFill>
              </a:rPr>
              <a:t>digitalizáció</a:t>
            </a:r>
            <a:endParaRPr lang="en-GB" sz="1200" b="1" dirty="0">
              <a:solidFill>
                <a:srgbClr val="1A2B63"/>
              </a:solidFill>
            </a:endParaRPr>
          </a:p>
        </p:txBody>
      </p:sp>
      <p:sp>
        <p:nvSpPr>
          <p:cNvPr id="45" name="Rectangle 6">
            <a:extLst>
              <a:ext uri="{FF2B5EF4-FFF2-40B4-BE49-F238E27FC236}">
                <a16:creationId xmlns:a16="http://schemas.microsoft.com/office/drawing/2014/main" id="{3783F931-C256-CD43-B9FA-5409BCCBC909}"/>
              </a:ext>
            </a:extLst>
          </p:cNvPr>
          <p:cNvSpPr/>
          <p:nvPr/>
        </p:nvSpPr>
        <p:spPr>
          <a:xfrm>
            <a:off x="316742" y="349432"/>
            <a:ext cx="2455058" cy="400110"/>
          </a:xfrm>
          <a:prstGeom prst="rect">
            <a:avLst/>
          </a:prstGeom>
          <a:ln>
            <a:solidFill>
              <a:srgbClr val="1A2B63"/>
            </a:solidFill>
          </a:ln>
        </p:spPr>
        <p:txBody>
          <a:bodyPr wrap="square">
            <a:spAutoFit/>
          </a:bodyPr>
          <a:lstStyle/>
          <a:p>
            <a:r>
              <a:rPr lang="hu-HU" sz="2000" b="1" dirty="0">
                <a:solidFill>
                  <a:srgbClr val="1A2B63"/>
                </a:solidFill>
              </a:rPr>
              <a:t>A KÉPZÉS FELÉPÍTÉSE</a:t>
            </a:r>
            <a:endParaRPr lang="en-GB" sz="2000" b="1" dirty="0">
              <a:solidFill>
                <a:srgbClr val="1A2B63"/>
              </a:solidFill>
            </a:endParaRPr>
          </a:p>
        </p:txBody>
      </p:sp>
      <p:pic>
        <p:nvPicPr>
          <p:cNvPr id="46" name="Kép 45">
            <a:extLst>
              <a:ext uri="{FF2B5EF4-FFF2-40B4-BE49-F238E27FC236}">
                <a16:creationId xmlns:a16="http://schemas.microsoft.com/office/drawing/2014/main" id="{882FCE7B-DD8F-DF46-8578-B04ED708FFC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28" name="Rectangle 6">
            <a:extLst>
              <a:ext uri="{FF2B5EF4-FFF2-40B4-BE49-F238E27FC236}">
                <a16:creationId xmlns:a16="http://schemas.microsoft.com/office/drawing/2014/main" id="{8DE8B640-89FF-2440-A906-89B90C8B9F17}"/>
              </a:ext>
            </a:extLst>
          </p:cNvPr>
          <p:cNvSpPr/>
          <p:nvPr/>
        </p:nvSpPr>
        <p:spPr>
          <a:xfrm>
            <a:off x="3263871" y="2972392"/>
            <a:ext cx="1491548" cy="369332"/>
          </a:xfrm>
          <a:prstGeom prst="rect">
            <a:avLst/>
          </a:prstGeom>
          <a:solidFill>
            <a:srgbClr val="0000FF"/>
          </a:solidFill>
          <a:ln>
            <a:noFill/>
          </a:ln>
        </p:spPr>
        <p:txBody>
          <a:bodyPr wrap="square">
            <a:spAutoFit/>
          </a:bodyPr>
          <a:lstStyle/>
          <a:p>
            <a:pPr algn="ctr"/>
            <a:r>
              <a:rPr lang="hu-HU" sz="900" b="1" i="1" dirty="0">
                <a:solidFill>
                  <a:schemeClr val="bg1"/>
                </a:solidFill>
              </a:rPr>
              <a:t>Hamarosan</a:t>
            </a:r>
            <a:r>
              <a:rPr lang="hu-HU" sz="900" dirty="0">
                <a:solidFill>
                  <a:schemeClr val="bg1"/>
                </a:solidFill>
              </a:rPr>
              <a:t> </a:t>
            </a:r>
            <a:br>
              <a:rPr lang="hu-HU" sz="900" dirty="0">
                <a:solidFill>
                  <a:schemeClr val="bg1"/>
                </a:solidFill>
              </a:rPr>
            </a:br>
            <a:r>
              <a:rPr lang="hu-HU" sz="900" dirty="0">
                <a:solidFill>
                  <a:schemeClr val="bg1"/>
                </a:solidFill>
              </a:rPr>
              <a:t>(2021. január/február)</a:t>
            </a:r>
          </a:p>
        </p:txBody>
      </p:sp>
      <p:sp>
        <p:nvSpPr>
          <p:cNvPr id="49" name="Rectangle 6">
            <a:extLst>
              <a:ext uri="{FF2B5EF4-FFF2-40B4-BE49-F238E27FC236}">
                <a16:creationId xmlns:a16="http://schemas.microsoft.com/office/drawing/2014/main" id="{B8D7D70E-820A-A54F-BB2F-86D0A1099519}"/>
              </a:ext>
            </a:extLst>
          </p:cNvPr>
          <p:cNvSpPr/>
          <p:nvPr/>
        </p:nvSpPr>
        <p:spPr>
          <a:xfrm>
            <a:off x="3271404" y="4118754"/>
            <a:ext cx="1484016" cy="369332"/>
          </a:xfrm>
          <a:prstGeom prst="rect">
            <a:avLst/>
          </a:prstGeom>
          <a:solidFill>
            <a:srgbClr val="0000FF"/>
          </a:solidFill>
          <a:ln>
            <a:noFill/>
          </a:ln>
        </p:spPr>
        <p:txBody>
          <a:bodyPr wrap="square">
            <a:spAutoFit/>
          </a:bodyPr>
          <a:lstStyle/>
          <a:p>
            <a:pPr algn="ctr"/>
            <a:r>
              <a:rPr lang="hu-HU" sz="900" b="1" i="1" dirty="0">
                <a:solidFill>
                  <a:schemeClr val="bg1"/>
                </a:solidFill>
              </a:rPr>
              <a:t>Hamarosan</a:t>
            </a:r>
            <a:r>
              <a:rPr lang="hu-HU" sz="900" dirty="0">
                <a:solidFill>
                  <a:schemeClr val="bg1"/>
                </a:solidFill>
              </a:rPr>
              <a:t> </a:t>
            </a:r>
            <a:br>
              <a:rPr lang="hu-HU" sz="900" dirty="0">
                <a:solidFill>
                  <a:schemeClr val="bg1"/>
                </a:solidFill>
              </a:rPr>
            </a:br>
            <a:r>
              <a:rPr lang="hu-HU" sz="900" dirty="0">
                <a:solidFill>
                  <a:schemeClr val="bg1"/>
                </a:solidFill>
              </a:rPr>
              <a:t>(2021 január/február)</a:t>
            </a:r>
          </a:p>
        </p:txBody>
      </p:sp>
      <p:sp>
        <p:nvSpPr>
          <p:cNvPr id="51" name="Rectangle 6">
            <a:extLst>
              <a:ext uri="{FF2B5EF4-FFF2-40B4-BE49-F238E27FC236}">
                <a16:creationId xmlns:a16="http://schemas.microsoft.com/office/drawing/2014/main" id="{D046803E-B386-DE4A-9DDE-C2957718303A}"/>
              </a:ext>
            </a:extLst>
          </p:cNvPr>
          <p:cNvSpPr/>
          <p:nvPr/>
        </p:nvSpPr>
        <p:spPr>
          <a:xfrm>
            <a:off x="6172495" y="2972403"/>
            <a:ext cx="1476483" cy="369332"/>
          </a:xfrm>
          <a:prstGeom prst="rect">
            <a:avLst/>
          </a:prstGeom>
          <a:solidFill>
            <a:srgbClr val="0000FF"/>
          </a:solidFill>
          <a:ln>
            <a:noFill/>
          </a:ln>
        </p:spPr>
        <p:txBody>
          <a:bodyPr wrap="square">
            <a:spAutoFit/>
          </a:bodyPr>
          <a:lstStyle/>
          <a:p>
            <a:pPr algn="ctr"/>
            <a:r>
              <a:rPr lang="hu-HU" sz="900" b="1" i="1" dirty="0">
                <a:solidFill>
                  <a:schemeClr val="bg1"/>
                </a:solidFill>
              </a:rPr>
              <a:t>Hamarosan</a:t>
            </a:r>
            <a:r>
              <a:rPr lang="hu-HU" sz="900" dirty="0">
                <a:solidFill>
                  <a:schemeClr val="bg1"/>
                </a:solidFill>
              </a:rPr>
              <a:t> </a:t>
            </a:r>
            <a:br>
              <a:rPr lang="hu-HU" sz="900" dirty="0">
                <a:solidFill>
                  <a:schemeClr val="bg1"/>
                </a:solidFill>
              </a:rPr>
            </a:br>
            <a:r>
              <a:rPr lang="hu-HU" sz="900" dirty="0">
                <a:solidFill>
                  <a:schemeClr val="bg1"/>
                </a:solidFill>
              </a:rPr>
              <a:t>(2021. január/február)</a:t>
            </a:r>
          </a:p>
        </p:txBody>
      </p:sp>
      <p:sp>
        <p:nvSpPr>
          <p:cNvPr id="52" name="Rectangle 6">
            <a:extLst>
              <a:ext uri="{FF2B5EF4-FFF2-40B4-BE49-F238E27FC236}">
                <a16:creationId xmlns:a16="http://schemas.microsoft.com/office/drawing/2014/main" id="{92E87619-5934-1744-A3CA-C66C974C48B3}"/>
              </a:ext>
            </a:extLst>
          </p:cNvPr>
          <p:cNvSpPr/>
          <p:nvPr/>
        </p:nvSpPr>
        <p:spPr>
          <a:xfrm>
            <a:off x="6164963" y="4083922"/>
            <a:ext cx="1484016" cy="369332"/>
          </a:xfrm>
          <a:prstGeom prst="rect">
            <a:avLst/>
          </a:prstGeom>
          <a:solidFill>
            <a:srgbClr val="0000FF"/>
          </a:solidFill>
          <a:ln>
            <a:noFill/>
          </a:ln>
        </p:spPr>
        <p:txBody>
          <a:bodyPr wrap="square">
            <a:spAutoFit/>
          </a:bodyPr>
          <a:lstStyle/>
          <a:p>
            <a:pPr algn="ctr"/>
            <a:r>
              <a:rPr lang="hu-HU" sz="900" b="1" i="1" dirty="0">
                <a:solidFill>
                  <a:schemeClr val="bg1"/>
                </a:solidFill>
              </a:rPr>
              <a:t>Hamarosan</a:t>
            </a:r>
            <a:r>
              <a:rPr lang="hu-HU" sz="900" dirty="0">
                <a:solidFill>
                  <a:schemeClr val="bg1"/>
                </a:solidFill>
              </a:rPr>
              <a:t> </a:t>
            </a:r>
            <a:br>
              <a:rPr lang="hu-HU" sz="900" dirty="0">
                <a:solidFill>
                  <a:schemeClr val="bg1"/>
                </a:solidFill>
              </a:rPr>
            </a:br>
            <a:r>
              <a:rPr lang="hu-HU" sz="900" dirty="0">
                <a:solidFill>
                  <a:schemeClr val="bg1"/>
                </a:solidFill>
              </a:rPr>
              <a:t>(2021. január/február)</a:t>
            </a:r>
          </a:p>
        </p:txBody>
      </p:sp>
      <p:cxnSp>
        <p:nvCxnSpPr>
          <p:cNvPr id="53" name="Egyenes összekötő 52">
            <a:extLst>
              <a:ext uri="{FF2B5EF4-FFF2-40B4-BE49-F238E27FC236}">
                <a16:creationId xmlns:a16="http://schemas.microsoft.com/office/drawing/2014/main" id="{053F48DE-1DB2-AC46-9A8E-7D909752B7B6}"/>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Élőláb helye 1">
            <a:extLst>
              <a:ext uri="{FF2B5EF4-FFF2-40B4-BE49-F238E27FC236}">
                <a16:creationId xmlns:a16="http://schemas.microsoft.com/office/drawing/2014/main" id="{E0792256-E2F7-8846-BEB8-8D56D09C016A}"/>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Tree>
    <p:extLst>
      <p:ext uri="{BB962C8B-B14F-4D97-AF65-F5344CB8AC3E}">
        <p14:creationId xmlns:p14="http://schemas.microsoft.com/office/powerpoint/2010/main" val="75031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6643A903-D921-7845-A3CF-CF8FB46B6F64}"/>
              </a:ext>
            </a:extLst>
          </p:cNvPr>
          <p:cNvSpPr/>
          <p:nvPr/>
        </p:nvSpPr>
        <p:spPr>
          <a:xfrm>
            <a:off x="326032" y="411510"/>
            <a:ext cx="2301752" cy="400110"/>
          </a:xfrm>
          <a:prstGeom prst="rect">
            <a:avLst/>
          </a:prstGeom>
          <a:ln>
            <a:solidFill>
              <a:srgbClr val="1A2B63"/>
            </a:solidFill>
          </a:ln>
        </p:spPr>
        <p:txBody>
          <a:bodyPr wrap="square">
            <a:spAutoFit/>
          </a:bodyPr>
          <a:lstStyle/>
          <a:p>
            <a:r>
              <a:rPr lang="hu-HU" sz="2000" b="1" dirty="0">
                <a:solidFill>
                  <a:srgbClr val="1A2B63"/>
                </a:solidFill>
              </a:rPr>
              <a:t>A KÉPZÉS CÉLJA (I.) </a:t>
            </a:r>
            <a:endParaRPr lang="en-GB" sz="2000" b="1" dirty="0">
              <a:solidFill>
                <a:srgbClr val="1A2B63"/>
              </a:solidFill>
            </a:endParaRPr>
          </a:p>
        </p:txBody>
      </p:sp>
      <p:sp>
        <p:nvSpPr>
          <p:cNvPr id="7" name="Dia számának helye 2">
            <a:extLst>
              <a:ext uri="{FF2B5EF4-FFF2-40B4-BE49-F238E27FC236}">
                <a16:creationId xmlns:a16="http://schemas.microsoft.com/office/drawing/2014/main" id="{E9859907-93C9-C147-AF40-904455056379}"/>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11</a:t>
            </a:fld>
            <a:endParaRPr lang="hu-HU" sz="1050" b="1" dirty="0">
              <a:solidFill>
                <a:srgbClr val="002060"/>
              </a:solidFill>
            </a:endParaRPr>
          </a:p>
        </p:txBody>
      </p:sp>
      <p:pic>
        <p:nvPicPr>
          <p:cNvPr id="8" name="Kép 7">
            <a:extLst>
              <a:ext uri="{FF2B5EF4-FFF2-40B4-BE49-F238E27FC236}">
                <a16:creationId xmlns:a16="http://schemas.microsoft.com/office/drawing/2014/main" id="{E132F4B5-D15C-4046-97DC-5C8962CDF2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9" name="Kép 8">
            <a:extLst>
              <a:ext uri="{FF2B5EF4-FFF2-40B4-BE49-F238E27FC236}">
                <a16:creationId xmlns:a16="http://schemas.microsoft.com/office/drawing/2014/main" id="{A4DBECAD-A81C-8548-91D3-68D8020F6F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12" name="Téglalap 11">
            <a:extLst>
              <a:ext uri="{FF2B5EF4-FFF2-40B4-BE49-F238E27FC236}">
                <a16:creationId xmlns:a16="http://schemas.microsoft.com/office/drawing/2014/main" id="{C5F34BFD-8878-6040-B7B4-B00CA3417978}"/>
              </a:ext>
            </a:extLst>
          </p:cNvPr>
          <p:cNvSpPr/>
          <p:nvPr/>
        </p:nvSpPr>
        <p:spPr>
          <a:xfrm>
            <a:off x="290901" y="1020345"/>
            <a:ext cx="3777043" cy="1477328"/>
          </a:xfrm>
          <a:prstGeom prst="rect">
            <a:avLst/>
          </a:prstGeom>
        </p:spPr>
        <p:txBody>
          <a:bodyPr wrap="square">
            <a:spAutoFit/>
          </a:bodyPr>
          <a:lstStyle/>
          <a:p>
            <a:r>
              <a:rPr lang="hu-HU" dirty="0">
                <a:solidFill>
                  <a:srgbClr val="1A2B63"/>
                </a:solidFill>
              </a:rPr>
              <a:t>A digitális transzformációt és a generációváltást sikeresen végrehajtó vállalatoknak </a:t>
            </a:r>
            <a:r>
              <a:rPr lang="hu-HU" b="1" dirty="0">
                <a:solidFill>
                  <a:srgbClr val="0000FF"/>
                </a:solidFill>
              </a:rPr>
              <a:t>nő az esélye a külpiacra lépésre </a:t>
            </a:r>
            <a:r>
              <a:rPr lang="hu-HU" dirty="0">
                <a:solidFill>
                  <a:srgbClr val="1A2B63"/>
                </a:solidFill>
              </a:rPr>
              <a:t>és a </a:t>
            </a:r>
            <a:r>
              <a:rPr lang="hu-HU" b="1" dirty="0">
                <a:solidFill>
                  <a:srgbClr val="0000FF"/>
                </a:solidFill>
              </a:rPr>
              <a:t>regionális</a:t>
            </a:r>
            <a:r>
              <a:rPr lang="hu-HU" dirty="0">
                <a:solidFill>
                  <a:srgbClr val="1A2B63"/>
                </a:solidFill>
              </a:rPr>
              <a:t> vagy akár </a:t>
            </a:r>
            <a:r>
              <a:rPr lang="hu-HU" b="1" dirty="0">
                <a:solidFill>
                  <a:srgbClr val="0000FF"/>
                </a:solidFill>
              </a:rPr>
              <a:t>globális szerep </a:t>
            </a:r>
            <a:r>
              <a:rPr lang="hu-HU" dirty="0">
                <a:solidFill>
                  <a:srgbClr val="1A2B63"/>
                </a:solidFill>
              </a:rPr>
              <a:t>megszerzésére is.</a:t>
            </a:r>
          </a:p>
        </p:txBody>
      </p:sp>
      <p:pic>
        <p:nvPicPr>
          <p:cNvPr id="14" name="Kép 13">
            <a:extLst>
              <a:ext uri="{FF2B5EF4-FFF2-40B4-BE49-F238E27FC236}">
                <a16:creationId xmlns:a16="http://schemas.microsoft.com/office/drawing/2014/main" id="{F658312C-B407-284A-BF79-D8268B4E02A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738" t="43" r="20799" b="7921"/>
          <a:stretch/>
        </p:blipFill>
        <p:spPr>
          <a:xfrm>
            <a:off x="4529690" y="2215"/>
            <a:ext cx="4614310" cy="4729773"/>
          </a:xfrm>
          <a:prstGeom prst="rect">
            <a:avLst/>
          </a:prstGeom>
        </p:spPr>
      </p:pic>
      <p:sp>
        <p:nvSpPr>
          <p:cNvPr id="16" name="Téglalap 15">
            <a:extLst>
              <a:ext uri="{FF2B5EF4-FFF2-40B4-BE49-F238E27FC236}">
                <a16:creationId xmlns:a16="http://schemas.microsoft.com/office/drawing/2014/main" id="{CAC9EEA0-7855-4B4C-BDBC-37C6C26961AA}"/>
              </a:ext>
            </a:extLst>
          </p:cNvPr>
          <p:cNvSpPr/>
          <p:nvPr/>
        </p:nvSpPr>
        <p:spPr>
          <a:xfrm>
            <a:off x="303074" y="2790863"/>
            <a:ext cx="3921059" cy="1754326"/>
          </a:xfrm>
          <a:prstGeom prst="rect">
            <a:avLst/>
          </a:prstGeom>
        </p:spPr>
        <p:txBody>
          <a:bodyPr wrap="square">
            <a:spAutoFit/>
          </a:bodyPr>
          <a:lstStyle/>
          <a:p>
            <a:r>
              <a:rPr lang="hu-HU" dirty="0">
                <a:solidFill>
                  <a:srgbClr val="1A2B63"/>
                </a:solidFill>
              </a:rPr>
              <a:t>Különösen most, hogy számos szomszédos, illetve fejlett országban a meglévő szereplők piacát jelentősen átrendezheti a COVID-19 válság eltérő mértéke és kezelésének különböző módszerei.</a:t>
            </a:r>
          </a:p>
        </p:txBody>
      </p:sp>
      <p:cxnSp>
        <p:nvCxnSpPr>
          <p:cNvPr id="10" name="Egyenes összekötő 9">
            <a:extLst>
              <a:ext uri="{FF2B5EF4-FFF2-40B4-BE49-F238E27FC236}">
                <a16:creationId xmlns:a16="http://schemas.microsoft.com/office/drawing/2014/main" id="{3A2D921D-95FE-8743-884F-CD1A9305D1EF}"/>
              </a:ext>
            </a:extLst>
          </p:cNvPr>
          <p:cNvCxnSpPr>
            <a:cxnSpLocks/>
          </p:cNvCxnSpPr>
          <p:nvPr/>
        </p:nvCxnSpPr>
        <p:spPr>
          <a:xfrm>
            <a:off x="35496" y="4724691"/>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9397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6643A903-D921-7845-A3CF-CF8FB46B6F64}"/>
              </a:ext>
            </a:extLst>
          </p:cNvPr>
          <p:cNvSpPr/>
          <p:nvPr/>
        </p:nvSpPr>
        <p:spPr>
          <a:xfrm>
            <a:off x="326032" y="411510"/>
            <a:ext cx="2373760" cy="400110"/>
          </a:xfrm>
          <a:prstGeom prst="rect">
            <a:avLst/>
          </a:prstGeom>
          <a:ln>
            <a:solidFill>
              <a:srgbClr val="1A2B63"/>
            </a:solidFill>
          </a:ln>
        </p:spPr>
        <p:txBody>
          <a:bodyPr wrap="square">
            <a:spAutoFit/>
          </a:bodyPr>
          <a:lstStyle/>
          <a:p>
            <a:r>
              <a:rPr lang="hu-HU" sz="2000" b="1" dirty="0">
                <a:solidFill>
                  <a:srgbClr val="1A2B63"/>
                </a:solidFill>
              </a:rPr>
              <a:t>A KÉPZÉS CÉLJA (II.) </a:t>
            </a:r>
            <a:endParaRPr lang="en-GB" sz="2000" b="1" dirty="0">
              <a:solidFill>
                <a:srgbClr val="1A2B63"/>
              </a:solidFill>
            </a:endParaRPr>
          </a:p>
        </p:txBody>
      </p:sp>
      <p:sp>
        <p:nvSpPr>
          <p:cNvPr id="7" name="Dia számának helye 2">
            <a:extLst>
              <a:ext uri="{FF2B5EF4-FFF2-40B4-BE49-F238E27FC236}">
                <a16:creationId xmlns:a16="http://schemas.microsoft.com/office/drawing/2014/main" id="{E9859907-93C9-C147-AF40-904455056379}"/>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12</a:t>
            </a:fld>
            <a:endParaRPr lang="hu-HU" sz="1050" b="1" dirty="0">
              <a:solidFill>
                <a:srgbClr val="002060"/>
              </a:solidFill>
            </a:endParaRPr>
          </a:p>
        </p:txBody>
      </p:sp>
      <p:pic>
        <p:nvPicPr>
          <p:cNvPr id="8" name="Kép 7">
            <a:extLst>
              <a:ext uri="{FF2B5EF4-FFF2-40B4-BE49-F238E27FC236}">
                <a16:creationId xmlns:a16="http://schemas.microsoft.com/office/drawing/2014/main" id="{E132F4B5-D15C-4046-97DC-5C8962CDF2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9" name="Kép 8">
            <a:extLst>
              <a:ext uri="{FF2B5EF4-FFF2-40B4-BE49-F238E27FC236}">
                <a16:creationId xmlns:a16="http://schemas.microsoft.com/office/drawing/2014/main" id="{A4DBECAD-A81C-8548-91D3-68D8020F6F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12" name="Téglalap 11">
            <a:extLst>
              <a:ext uri="{FF2B5EF4-FFF2-40B4-BE49-F238E27FC236}">
                <a16:creationId xmlns:a16="http://schemas.microsoft.com/office/drawing/2014/main" id="{C5F34BFD-8878-6040-B7B4-B00CA3417978}"/>
              </a:ext>
            </a:extLst>
          </p:cNvPr>
          <p:cNvSpPr/>
          <p:nvPr/>
        </p:nvSpPr>
        <p:spPr>
          <a:xfrm>
            <a:off x="290901" y="1020345"/>
            <a:ext cx="3777043" cy="3416320"/>
          </a:xfrm>
          <a:prstGeom prst="rect">
            <a:avLst/>
          </a:prstGeom>
        </p:spPr>
        <p:txBody>
          <a:bodyPr wrap="square">
            <a:spAutoFit/>
          </a:bodyPr>
          <a:lstStyle/>
          <a:p>
            <a:r>
              <a:rPr lang="hu-HU" dirty="0">
                <a:solidFill>
                  <a:srgbClr val="1A2B63"/>
                </a:solidFill>
              </a:rPr>
              <a:t>Minden sikeres vállalkozás életében kritikus fordulópont </a:t>
            </a:r>
            <a:r>
              <a:rPr lang="hu-HU" b="1" dirty="0">
                <a:solidFill>
                  <a:srgbClr val="0000FF"/>
                </a:solidFill>
              </a:rPr>
              <a:t>a vezetőváltás</a:t>
            </a:r>
            <a:r>
              <a:rPr lang="hu-HU" dirty="0">
                <a:solidFill>
                  <a:srgbClr val="1A2B63"/>
                </a:solidFill>
              </a:rPr>
              <a:t>, de egyben megújulást ígérő lehetőség is főleg, ha egy innovatív technológiai változással együtt történik meg. </a:t>
            </a:r>
          </a:p>
          <a:p>
            <a:endParaRPr lang="hu-HU" dirty="0">
              <a:solidFill>
                <a:srgbClr val="1A2B63"/>
              </a:solidFill>
            </a:endParaRPr>
          </a:p>
          <a:p>
            <a:r>
              <a:rPr lang="hu-HU" dirty="0">
                <a:solidFill>
                  <a:srgbClr val="1A2B63"/>
                </a:solidFill>
              </a:rPr>
              <a:t>A </a:t>
            </a:r>
            <a:r>
              <a:rPr lang="hu-HU" b="1" dirty="0">
                <a:solidFill>
                  <a:srgbClr val="0000FF"/>
                </a:solidFill>
              </a:rPr>
              <a:t>családi vállalkozások sikeres továbbviteléhez </a:t>
            </a:r>
            <a:r>
              <a:rPr lang="hu-HU" dirty="0">
                <a:solidFill>
                  <a:srgbClr val="1A2B63"/>
                </a:solidFill>
              </a:rPr>
              <a:t>fontos a következő generáció felkészültsége és bevethetősége, hogy biztosítva legyenek a különböző cégvezetői készségek és ismeretek.</a:t>
            </a:r>
          </a:p>
        </p:txBody>
      </p:sp>
      <p:pic>
        <p:nvPicPr>
          <p:cNvPr id="14" name="Kép 13">
            <a:extLst>
              <a:ext uri="{FF2B5EF4-FFF2-40B4-BE49-F238E27FC236}">
                <a16:creationId xmlns:a16="http://schemas.microsoft.com/office/drawing/2014/main" id="{F658312C-B407-284A-BF79-D8268B4E02A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738" t="43" r="20799" b="7921"/>
          <a:stretch/>
        </p:blipFill>
        <p:spPr>
          <a:xfrm>
            <a:off x="4529690" y="2215"/>
            <a:ext cx="4614310" cy="4729773"/>
          </a:xfrm>
          <a:prstGeom prst="rect">
            <a:avLst/>
          </a:prstGeom>
        </p:spPr>
      </p:pic>
      <p:pic>
        <p:nvPicPr>
          <p:cNvPr id="3" name="Kép 2">
            <a:extLst>
              <a:ext uri="{FF2B5EF4-FFF2-40B4-BE49-F238E27FC236}">
                <a16:creationId xmlns:a16="http://schemas.microsoft.com/office/drawing/2014/main" id="{0DF8A6E5-C99E-7449-B0FD-3A7CD61CF9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563" t="7076" r="11567" b="770"/>
          <a:stretch/>
        </p:blipFill>
        <p:spPr>
          <a:xfrm>
            <a:off x="4529690" y="0"/>
            <a:ext cx="4614310" cy="4739937"/>
          </a:xfrm>
          <a:prstGeom prst="rect">
            <a:avLst/>
          </a:prstGeom>
        </p:spPr>
      </p:pic>
      <p:cxnSp>
        <p:nvCxnSpPr>
          <p:cNvPr id="10" name="Egyenes összekötő 9">
            <a:extLst>
              <a:ext uri="{FF2B5EF4-FFF2-40B4-BE49-F238E27FC236}">
                <a16:creationId xmlns:a16="http://schemas.microsoft.com/office/drawing/2014/main" id="{3A2D921D-95FE-8743-884F-CD1A9305D1EF}"/>
              </a:ext>
            </a:extLst>
          </p:cNvPr>
          <p:cNvCxnSpPr>
            <a:cxnSpLocks/>
          </p:cNvCxnSpPr>
          <p:nvPr/>
        </p:nvCxnSpPr>
        <p:spPr>
          <a:xfrm>
            <a:off x="35496" y="4724691"/>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4511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 számának helye 2">
            <a:extLst>
              <a:ext uri="{FF2B5EF4-FFF2-40B4-BE49-F238E27FC236}">
                <a16:creationId xmlns:a16="http://schemas.microsoft.com/office/drawing/2014/main" id="{17839B6A-0F1C-E447-A77F-16E2ABA9CA9E}"/>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13</a:t>
            </a:fld>
            <a:endParaRPr lang="hu-HU" sz="1050" b="1" dirty="0">
              <a:solidFill>
                <a:srgbClr val="002060"/>
              </a:solidFill>
            </a:endParaRPr>
          </a:p>
        </p:txBody>
      </p:sp>
      <p:pic>
        <p:nvPicPr>
          <p:cNvPr id="6" name="Kép 5">
            <a:extLst>
              <a:ext uri="{FF2B5EF4-FFF2-40B4-BE49-F238E27FC236}">
                <a16:creationId xmlns:a16="http://schemas.microsoft.com/office/drawing/2014/main" id="{0B71ED52-E910-FD46-AF47-20045A2274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7" name="Kép 6">
            <a:extLst>
              <a:ext uri="{FF2B5EF4-FFF2-40B4-BE49-F238E27FC236}">
                <a16:creationId xmlns:a16="http://schemas.microsoft.com/office/drawing/2014/main" id="{3ECCD06C-4E0C-E449-97DF-AA4C88849B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10" name="Rectangle 6">
            <a:extLst>
              <a:ext uri="{FF2B5EF4-FFF2-40B4-BE49-F238E27FC236}">
                <a16:creationId xmlns:a16="http://schemas.microsoft.com/office/drawing/2014/main" id="{6ECC5B5F-A53E-1C4B-94E9-6A3180687C12}"/>
              </a:ext>
            </a:extLst>
          </p:cNvPr>
          <p:cNvSpPr/>
          <p:nvPr/>
        </p:nvSpPr>
        <p:spPr>
          <a:xfrm>
            <a:off x="326032" y="411510"/>
            <a:ext cx="1653680" cy="400110"/>
          </a:xfrm>
          <a:prstGeom prst="rect">
            <a:avLst/>
          </a:prstGeom>
          <a:ln>
            <a:solidFill>
              <a:srgbClr val="1A2B63"/>
            </a:solidFill>
          </a:ln>
        </p:spPr>
        <p:txBody>
          <a:bodyPr wrap="square">
            <a:spAutoFit/>
          </a:bodyPr>
          <a:lstStyle/>
          <a:p>
            <a:r>
              <a:rPr lang="hu-HU" sz="2000" b="1" dirty="0">
                <a:solidFill>
                  <a:srgbClr val="1A2B63"/>
                </a:solidFill>
              </a:rPr>
              <a:t>CÉLCSOPORT:</a:t>
            </a:r>
            <a:endParaRPr lang="en-GB" sz="2000" b="1" dirty="0">
              <a:solidFill>
                <a:srgbClr val="1A2B63"/>
              </a:solidFill>
            </a:endParaRPr>
          </a:p>
        </p:txBody>
      </p:sp>
      <p:sp>
        <p:nvSpPr>
          <p:cNvPr id="11" name="Szövegdoboz 10">
            <a:extLst>
              <a:ext uri="{FF2B5EF4-FFF2-40B4-BE49-F238E27FC236}">
                <a16:creationId xmlns:a16="http://schemas.microsoft.com/office/drawing/2014/main" id="{681516CE-418C-6641-AE55-34D53E6E59FB}"/>
              </a:ext>
            </a:extLst>
          </p:cNvPr>
          <p:cNvSpPr txBox="1"/>
          <p:nvPr/>
        </p:nvSpPr>
        <p:spPr>
          <a:xfrm>
            <a:off x="326032" y="1021409"/>
            <a:ext cx="3957936" cy="2462213"/>
          </a:xfrm>
          <a:prstGeom prst="rect">
            <a:avLst/>
          </a:prstGeom>
          <a:noFill/>
        </p:spPr>
        <p:txBody>
          <a:bodyPr wrap="square">
            <a:spAutoFit/>
          </a:bodyPr>
          <a:lstStyle/>
          <a:p>
            <a:r>
              <a:rPr lang="hu-HU" dirty="0">
                <a:solidFill>
                  <a:srgbClr val="1A2B63"/>
                </a:solidFill>
              </a:rPr>
              <a:t>A KKV cégek azon stratégiai vezetői, akik a képzésekről, valamint az E-</a:t>
            </a:r>
            <a:r>
              <a:rPr lang="hu-HU" dirty="0" err="1">
                <a:solidFill>
                  <a:srgbClr val="1A2B63"/>
                </a:solidFill>
              </a:rPr>
              <a:t>learnigben</a:t>
            </a:r>
            <a:r>
              <a:rPr lang="hu-HU" dirty="0">
                <a:solidFill>
                  <a:srgbClr val="1A2B63"/>
                </a:solidFill>
              </a:rPr>
              <a:t> feldolgozott tartalmakkal kapcsolatban döntenek, azaz </a:t>
            </a:r>
            <a:r>
              <a:rPr lang="hu-HU" b="1" dirty="0">
                <a:solidFill>
                  <a:srgbClr val="1A2B63"/>
                </a:solidFill>
              </a:rPr>
              <a:t>elsődleges célcsoportok </a:t>
            </a:r>
            <a:r>
              <a:rPr lang="hu-HU" dirty="0">
                <a:solidFill>
                  <a:srgbClr val="1A2B63"/>
                </a:solidFill>
              </a:rPr>
              <a:t>a bevezető szakaszban:</a:t>
            </a:r>
          </a:p>
          <a:p>
            <a:pPr marL="285750" indent="-285750">
              <a:spcBef>
                <a:spcPts val="1200"/>
              </a:spcBef>
              <a:buFont typeface="Arial" panose="020B0604020202020204" pitchFamily="34" charset="0"/>
              <a:buChar char="•"/>
            </a:pPr>
            <a:r>
              <a:rPr lang="hu-HU" b="1" dirty="0">
                <a:solidFill>
                  <a:srgbClr val="0000FF"/>
                </a:solidFill>
              </a:rPr>
              <a:t>Tulajdonos(ok) / ügyvezető(k)</a:t>
            </a:r>
          </a:p>
          <a:p>
            <a:pPr marL="285750" indent="-285750">
              <a:buFont typeface="Arial" panose="020B0604020202020204" pitchFamily="34" charset="0"/>
              <a:buChar char="•"/>
            </a:pPr>
            <a:r>
              <a:rPr lang="hu-HU" b="1" dirty="0">
                <a:solidFill>
                  <a:srgbClr val="0000FF"/>
                </a:solidFill>
              </a:rPr>
              <a:t>Vezető beosztású szakember(</a:t>
            </a:r>
            <a:r>
              <a:rPr lang="hu-HU" b="1" dirty="0" err="1">
                <a:solidFill>
                  <a:srgbClr val="0000FF"/>
                </a:solidFill>
              </a:rPr>
              <a:t>ek</a:t>
            </a:r>
            <a:r>
              <a:rPr lang="hu-HU" b="1" dirty="0">
                <a:solidFill>
                  <a:srgbClr val="0000FF"/>
                </a:solidFill>
              </a:rPr>
              <a:t>)</a:t>
            </a:r>
          </a:p>
          <a:p>
            <a:pPr marL="285750" indent="-285750">
              <a:buFont typeface="Arial" panose="020B0604020202020204" pitchFamily="34" charset="0"/>
              <a:buChar char="•"/>
            </a:pPr>
            <a:r>
              <a:rPr lang="hu-HU" b="1" dirty="0">
                <a:solidFill>
                  <a:srgbClr val="0000FF"/>
                </a:solidFill>
              </a:rPr>
              <a:t>HR vezető(k)</a:t>
            </a:r>
          </a:p>
        </p:txBody>
      </p:sp>
      <p:sp>
        <p:nvSpPr>
          <p:cNvPr id="12" name="Élőláb helye 1">
            <a:extLst>
              <a:ext uri="{FF2B5EF4-FFF2-40B4-BE49-F238E27FC236}">
                <a16:creationId xmlns:a16="http://schemas.microsoft.com/office/drawing/2014/main" id="{A0A90DAC-E672-C549-91C5-1FE85F4091B6}"/>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pic>
        <p:nvPicPr>
          <p:cNvPr id="13" name="Kép 12">
            <a:extLst>
              <a:ext uri="{FF2B5EF4-FFF2-40B4-BE49-F238E27FC236}">
                <a16:creationId xmlns:a16="http://schemas.microsoft.com/office/drawing/2014/main" id="{94B93E2A-058B-474C-A7BA-ECB7094DAF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11" t="1294" r="20356" b="639"/>
          <a:stretch/>
        </p:blipFill>
        <p:spPr>
          <a:xfrm>
            <a:off x="4572000" y="0"/>
            <a:ext cx="4572000" cy="4701017"/>
          </a:xfrm>
          <a:prstGeom prst="rect">
            <a:avLst/>
          </a:prstGeom>
        </p:spPr>
      </p:pic>
      <p:cxnSp>
        <p:nvCxnSpPr>
          <p:cNvPr id="8" name="Egyenes összekötő 7">
            <a:extLst>
              <a:ext uri="{FF2B5EF4-FFF2-40B4-BE49-F238E27FC236}">
                <a16:creationId xmlns:a16="http://schemas.microsoft.com/office/drawing/2014/main" id="{33D3D6C7-7874-ED43-A09C-A630538CD7A6}"/>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778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6643A903-D921-7845-A3CF-CF8FB46B6F64}"/>
              </a:ext>
            </a:extLst>
          </p:cNvPr>
          <p:cNvSpPr/>
          <p:nvPr/>
        </p:nvSpPr>
        <p:spPr>
          <a:xfrm>
            <a:off x="326032" y="411510"/>
            <a:ext cx="2733800" cy="400110"/>
          </a:xfrm>
          <a:prstGeom prst="rect">
            <a:avLst/>
          </a:prstGeom>
          <a:ln>
            <a:solidFill>
              <a:srgbClr val="1A2B63"/>
            </a:solidFill>
          </a:ln>
        </p:spPr>
        <p:txBody>
          <a:bodyPr wrap="square">
            <a:spAutoFit/>
          </a:bodyPr>
          <a:lstStyle/>
          <a:p>
            <a:r>
              <a:rPr lang="hu-HU" sz="2000" b="1" dirty="0">
                <a:solidFill>
                  <a:srgbClr val="1A2B63"/>
                </a:solidFill>
              </a:rPr>
              <a:t>A KÉPZÉS FORMÁTUMA:</a:t>
            </a:r>
            <a:endParaRPr lang="en-GB" sz="2000" b="1" dirty="0">
              <a:solidFill>
                <a:srgbClr val="1A2B63"/>
              </a:solidFill>
            </a:endParaRPr>
          </a:p>
        </p:txBody>
      </p:sp>
      <p:sp>
        <p:nvSpPr>
          <p:cNvPr id="3" name="Szövegdoboz 2">
            <a:extLst>
              <a:ext uri="{FF2B5EF4-FFF2-40B4-BE49-F238E27FC236}">
                <a16:creationId xmlns:a16="http://schemas.microsoft.com/office/drawing/2014/main" id="{B53E9510-96C4-2C41-A5E4-BA94DB24E032}"/>
              </a:ext>
            </a:extLst>
          </p:cNvPr>
          <p:cNvSpPr txBox="1"/>
          <p:nvPr/>
        </p:nvSpPr>
        <p:spPr>
          <a:xfrm>
            <a:off x="326032" y="1021409"/>
            <a:ext cx="3744416" cy="923330"/>
          </a:xfrm>
          <a:prstGeom prst="rect">
            <a:avLst/>
          </a:prstGeom>
          <a:noFill/>
        </p:spPr>
        <p:txBody>
          <a:bodyPr wrap="square">
            <a:spAutoFit/>
          </a:bodyPr>
          <a:lstStyle/>
          <a:p>
            <a:r>
              <a:rPr lang="hu-HU" dirty="0">
                <a:solidFill>
                  <a:srgbClr val="1A2B63"/>
                </a:solidFill>
              </a:rPr>
              <a:t>Magyarország első komplex online képzése a digitális transzformáció és generációváltás témakörében.</a:t>
            </a:r>
            <a:endParaRPr lang="en-GB" dirty="0">
              <a:solidFill>
                <a:schemeClr val="bg1"/>
              </a:solidFill>
            </a:endParaRPr>
          </a:p>
        </p:txBody>
      </p:sp>
      <p:pic>
        <p:nvPicPr>
          <p:cNvPr id="4" name="Kép 3">
            <a:extLst>
              <a:ext uri="{FF2B5EF4-FFF2-40B4-BE49-F238E27FC236}">
                <a16:creationId xmlns:a16="http://schemas.microsoft.com/office/drawing/2014/main" id="{37F8BFEC-A26B-E341-9CFD-E04ACE9A12BA}"/>
              </a:ext>
            </a:extLst>
          </p:cNvPr>
          <p:cNvPicPr>
            <a:picLocks noChangeAspect="1"/>
          </p:cNvPicPr>
          <p:nvPr/>
        </p:nvPicPr>
        <p:blipFill>
          <a:blip r:embed="rId2">
            <a:duotone>
              <a:prstClr val="black"/>
              <a:srgbClr val="0000FF">
                <a:tint val="45000"/>
                <a:satMod val="400000"/>
              </a:srgbClr>
            </a:duotone>
            <a:extLst>
              <a:ext uri="{28A0092B-C50C-407E-A947-70E740481C1C}">
                <a14:useLocalDpi xmlns:a14="http://schemas.microsoft.com/office/drawing/2010/main" val="0"/>
              </a:ext>
            </a:extLst>
          </a:blip>
          <a:stretch>
            <a:fillRect/>
          </a:stretch>
        </p:blipFill>
        <p:spPr>
          <a:xfrm>
            <a:off x="492749" y="2125999"/>
            <a:ext cx="507567" cy="475844"/>
          </a:xfrm>
          <a:prstGeom prst="rect">
            <a:avLst/>
          </a:prstGeom>
        </p:spPr>
      </p:pic>
      <p:pic>
        <p:nvPicPr>
          <p:cNvPr id="7" name="Kép 6">
            <a:extLst>
              <a:ext uri="{FF2B5EF4-FFF2-40B4-BE49-F238E27FC236}">
                <a16:creationId xmlns:a16="http://schemas.microsoft.com/office/drawing/2014/main" id="{6FA83B8E-119A-7B4C-A631-4CFB47FD51D7}"/>
              </a:ext>
            </a:extLst>
          </p:cNvPr>
          <p:cNvPicPr>
            <a:picLocks noChangeAspect="1"/>
          </p:cNvPicPr>
          <p:nvPr/>
        </p:nvPicPr>
        <p:blipFill>
          <a:blip r:embed="rId3">
            <a:duotone>
              <a:prstClr val="black"/>
              <a:srgbClr val="0000FF">
                <a:tint val="45000"/>
                <a:satMod val="400000"/>
              </a:srgbClr>
            </a:duotone>
            <a:extLst>
              <a:ext uri="{28A0092B-C50C-407E-A947-70E740481C1C}">
                <a14:useLocalDpi xmlns:a14="http://schemas.microsoft.com/office/drawing/2010/main" val="0"/>
              </a:ext>
            </a:extLst>
          </a:blip>
          <a:stretch>
            <a:fillRect/>
          </a:stretch>
        </p:blipFill>
        <p:spPr>
          <a:xfrm>
            <a:off x="456631" y="2776031"/>
            <a:ext cx="507567" cy="380675"/>
          </a:xfrm>
          <a:prstGeom prst="rect">
            <a:avLst/>
          </a:prstGeom>
        </p:spPr>
      </p:pic>
      <p:pic>
        <p:nvPicPr>
          <p:cNvPr id="9" name="Kép 8">
            <a:extLst>
              <a:ext uri="{FF2B5EF4-FFF2-40B4-BE49-F238E27FC236}">
                <a16:creationId xmlns:a16="http://schemas.microsoft.com/office/drawing/2014/main" id="{048E5BC7-AC9C-AE4B-8B87-8AA4E5E76B46}"/>
              </a:ext>
            </a:extLst>
          </p:cNvPr>
          <p:cNvPicPr>
            <a:picLocks noChangeAspect="1"/>
          </p:cNvPicPr>
          <p:nvPr/>
        </p:nvPicPr>
        <p:blipFill>
          <a:blip r:embed="rId4">
            <a:duotone>
              <a:prstClr val="black"/>
              <a:srgbClr val="0000FF">
                <a:tint val="45000"/>
                <a:satMod val="400000"/>
              </a:srgbClr>
            </a:duotone>
            <a:extLst>
              <a:ext uri="{28A0092B-C50C-407E-A947-70E740481C1C}">
                <a14:useLocalDpi xmlns:a14="http://schemas.microsoft.com/office/drawing/2010/main" val="0"/>
              </a:ext>
            </a:extLst>
          </a:blip>
          <a:stretch>
            <a:fillRect/>
          </a:stretch>
        </p:blipFill>
        <p:spPr>
          <a:xfrm>
            <a:off x="460111" y="3312940"/>
            <a:ext cx="507567" cy="380675"/>
          </a:xfrm>
          <a:prstGeom prst="rect">
            <a:avLst/>
          </a:prstGeom>
        </p:spPr>
      </p:pic>
      <p:pic>
        <p:nvPicPr>
          <p:cNvPr id="11" name="Kép 10">
            <a:extLst>
              <a:ext uri="{FF2B5EF4-FFF2-40B4-BE49-F238E27FC236}">
                <a16:creationId xmlns:a16="http://schemas.microsoft.com/office/drawing/2014/main" id="{18D7F8D9-5029-C547-B03B-67955130D72F}"/>
              </a:ext>
            </a:extLst>
          </p:cNvPr>
          <p:cNvPicPr>
            <a:picLocks noChangeAspect="1"/>
          </p:cNvPicPr>
          <p:nvPr/>
        </p:nvPicPr>
        <p:blipFill>
          <a:blip r:embed="rId5">
            <a:duotone>
              <a:prstClr val="black"/>
              <a:srgbClr val="0000FF">
                <a:tint val="45000"/>
                <a:satMod val="400000"/>
              </a:srgbClr>
            </a:duotone>
            <a:extLst>
              <a:ext uri="{28A0092B-C50C-407E-A947-70E740481C1C}">
                <a14:useLocalDpi xmlns:a14="http://schemas.microsoft.com/office/drawing/2010/main" val="0"/>
              </a:ext>
            </a:extLst>
          </a:blip>
          <a:stretch>
            <a:fillRect/>
          </a:stretch>
        </p:blipFill>
        <p:spPr>
          <a:xfrm>
            <a:off x="451036" y="3860884"/>
            <a:ext cx="518142" cy="444122"/>
          </a:xfrm>
          <a:prstGeom prst="rect">
            <a:avLst/>
          </a:prstGeom>
        </p:spPr>
      </p:pic>
      <p:sp>
        <p:nvSpPr>
          <p:cNvPr id="12" name="Szövegdoboz 11">
            <a:extLst>
              <a:ext uri="{FF2B5EF4-FFF2-40B4-BE49-F238E27FC236}">
                <a16:creationId xmlns:a16="http://schemas.microsoft.com/office/drawing/2014/main" id="{D1A08602-01C0-F149-8152-FF9850DDB2B6}"/>
              </a:ext>
            </a:extLst>
          </p:cNvPr>
          <p:cNvSpPr txBox="1"/>
          <p:nvPr/>
        </p:nvSpPr>
        <p:spPr>
          <a:xfrm>
            <a:off x="999850" y="2201935"/>
            <a:ext cx="4056454" cy="369332"/>
          </a:xfrm>
          <a:prstGeom prst="rect">
            <a:avLst/>
          </a:prstGeom>
          <a:noFill/>
        </p:spPr>
        <p:txBody>
          <a:bodyPr wrap="square">
            <a:spAutoFit/>
          </a:bodyPr>
          <a:lstStyle/>
          <a:p>
            <a:r>
              <a:rPr lang="hu-HU" b="1" dirty="0">
                <a:solidFill>
                  <a:srgbClr val="0000FF"/>
                </a:solidFill>
              </a:rPr>
              <a:t>100% online</a:t>
            </a:r>
            <a:endParaRPr lang="en-GB" b="1" dirty="0">
              <a:solidFill>
                <a:srgbClr val="0000FF"/>
              </a:solidFill>
            </a:endParaRPr>
          </a:p>
        </p:txBody>
      </p:sp>
      <p:sp>
        <p:nvSpPr>
          <p:cNvPr id="13" name="Szövegdoboz 12">
            <a:extLst>
              <a:ext uri="{FF2B5EF4-FFF2-40B4-BE49-F238E27FC236}">
                <a16:creationId xmlns:a16="http://schemas.microsoft.com/office/drawing/2014/main" id="{32B41C14-7149-F143-BEAA-32B603E04956}"/>
              </a:ext>
            </a:extLst>
          </p:cNvPr>
          <p:cNvSpPr txBox="1"/>
          <p:nvPr/>
        </p:nvSpPr>
        <p:spPr>
          <a:xfrm>
            <a:off x="999850" y="2749061"/>
            <a:ext cx="4056454" cy="369332"/>
          </a:xfrm>
          <a:prstGeom prst="rect">
            <a:avLst/>
          </a:prstGeom>
          <a:noFill/>
        </p:spPr>
        <p:txBody>
          <a:bodyPr wrap="square">
            <a:spAutoFit/>
          </a:bodyPr>
          <a:lstStyle/>
          <a:p>
            <a:r>
              <a:rPr lang="hu-HU" b="1" dirty="0">
                <a:solidFill>
                  <a:srgbClr val="0000FF"/>
                </a:solidFill>
              </a:rPr>
              <a:t>Moduláris</a:t>
            </a:r>
            <a:endParaRPr lang="en-GB" b="1" dirty="0">
              <a:solidFill>
                <a:srgbClr val="0000FF"/>
              </a:solidFill>
            </a:endParaRPr>
          </a:p>
        </p:txBody>
      </p:sp>
      <p:sp>
        <p:nvSpPr>
          <p:cNvPr id="14" name="Szövegdoboz 13">
            <a:extLst>
              <a:ext uri="{FF2B5EF4-FFF2-40B4-BE49-F238E27FC236}">
                <a16:creationId xmlns:a16="http://schemas.microsoft.com/office/drawing/2014/main" id="{4FE1AE9B-01B0-E54A-8E13-3C108B53F4C1}"/>
              </a:ext>
            </a:extLst>
          </p:cNvPr>
          <p:cNvSpPr txBox="1"/>
          <p:nvPr/>
        </p:nvSpPr>
        <p:spPr>
          <a:xfrm>
            <a:off x="1000316" y="3312940"/>
            <a:ext cx="4056454" cy="369332"/>
          </a:xfrm>
          <a:prstGeom prst="rect">
            <a:avLst/>
          </a:prstGeom>
          <a:noFill/>
        </p:spPr>
        <p:txBody>
          <a:bodyPr wrap="square">
            <a:spAutoFit/>
          </a:bodyPr>
          <a:lstStyle/>
          <a:p>
            <a:r>
              <a:rPr lang="hu-HU" b="1" dirty="0">
                <a:solidFill>
                  <a:srgbClr val="0000FF"/>
                </a:solidFill>
              </a:rPr>
              <a:t>Tesztek</a:t>
            </a:r>
            <a:endParaRPr lang="en-GB" b="1" dirty="0">
              <a:solidFill>
                <a:srgbClr val="0000FF"/>
              </a:solidFill>
            </a:endParaRPr>
          </a:p>
        </p:txBody>
      </p:sp>
      <p:sp>
        <p:nvSpPr>
          <p:cNvPr id="15" name="Szövegdoboz 14">
            <a:extLst>
              <a:ext uri="{FF2B5EF4-FFF2-40B4-BE49-F238E27FC236}">
                <a16:creationId xmlns:a16="http://schemas.microsoft.com/office/drawing/2014/main" id="{6F6DF4B9-0B57-F04F-93A5-EA7E430D833F}"/>
              </a:ext>
            </a:extLst>
          </p:cNvPr>
          <p:cNvSpPr txBox="1"/>
          <p:nvPr/>
        </p:nvSpPr>
        <p:spPr>
          <a:xfrm>
            <a:off x="1034230" y="3941172"/>
            <a:ext cx="4056454" cy="369332"/>
          </a:xfrm>
          <a:prstGeom prst="rect">
            <a:avLst/>
          </a:prstGeom>
          <a:noFill/>
        </p:spPr>
        <p:txBody>
          <a:bodyPr wrap="square">
            <a:spAutoFit/>
          </a:bodyPr>
          <a:lstStyle/>
          <a:p>
            <a:r>
              <a:rPr lang="hu-HU" b="1" dirty="0">
                <a:solidFill>
                  <a:srgbClr val="0000FF"/>
                </a:solidFill>
              </a:rPr>
              <a:t>Videók</a:t>
            </a:r>
            <a:endParaRPr lang="en-GB" b="1" dirty="0">
              <a:solidFill>
                <a:srgbClr val="0000FF"/>
              </a:solidFill>
            </a:endParaRPr>
          </a:p>
        </p:txBody>
      </p:sp>
      <p:sp>
        <p:nvSpPr>
          <p:cNvPr id="16" name="Dia számának helye 2">
            <a:extLst>
              <a:ext uri="{FF2B5EF4-FFF2-40B4-BE49-F238E27FC236}">
                <a16:creationId xmlns:a16="http://schemas.microsoft.com/office/drawing/2014/main" id="{0A33FC4A-12BC-0941-B067-7E106F64555B}"/>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14</a:t>
            </a:fld>
            <a:endParaRPr lang="hu-HU" sz="1050" b="1" dirty="0">
              <a:solidFill>
                <a:srgbClr val="002060"/>
              </a:solidFill>
            </a:endParaRPr>
          </a:p>
        </p:txBody>
      </p:sp>
      <p:pic>
        <p:nvPicPr>
          <p:cNvPr id="17" name="Kép 16">
            <a:extLst>
              <a:ext uri="{FF2B5EF4-FFF2-40B4-BE49-F238E27FC236}">
                <a16:creationId xmlns:a16="http://schemas.microsoft.com/office/drawing/2014/main" id="{5D1EEF36-C487-BB48-ACB0-230C0B6FB6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18" name="Kép 17">
            <a:extLst>
              <a:ext uri="{FF2B5EF4-FFF2-40B4-BE49-F238E27FC236}">
                <a16:creationId xmlns:a16="http://schemas.microsoft.com/office/drawing/2014/main" id="{66562721-909D-B34E-B09A-66E071D12C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pic>
        <p:nvPicPr>
          <p:cNvPr id="22" name="Kép 21">
            <a:extLst>
              <a:ext uri="{FF2B5EF4-FFF2-40B4-BE49-F238E27FC236}">
                <a16:creationId xmlns:a16="http://schemas.microsoft.com/office/drawing/2014/main" id="{7E6BB4A4-3F4E-774F-BAC3-FF12E1A46EB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62" t="233" r="25191" b="509"/>
          <a:stretch/>
        </p:blipFill>
        <p:spPr>
          <a:xfrm>
            <a:off x="4529691" y="1"/>
            <a:ext cx="4614309" cy="4724690"/>
          </a:xfrm>
          <a:prstGeom prst="rect">
            <a:avLst/>
          </a:prstGeom>
        </p:spPr>
      </p:pic>
      <p:cxnSp>
        <p:nvCxnSpPr>
          <p:cNvPr id="19" name="Egyenes összekötő 18">
            <a:extLst>
              <a:ext uri="{FF2B5EF4-FFF2-40B4-BE49-F238E27FC236}">
                <a16:creationId xmlns:a16="http://schemas.microsoft.com/office/drawing/2014/main" id="{D943AE56-B649-044D-AB9C-A0F6F2BD796A}"/>
              </a:ext>
            </a:extLst>
          </p:cNvPr>
          <p:cNvCxnSpPr>
            <a:cxnSpLocks/>
          </p:cNvCxnSpPr>
          <p:nvPr/>
        </p:nvCxnSpPr>
        <p:spPr>
          <a:xfrm>
            <a:off x="35496" y="4724691"/>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560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a számának helye 2">
            <a:extLst>
              <a:ext uri="{FF2B5EF4-FFF2-40B4-BE49-F238E27FC236}">
                <a16:creationId xmlns:a16="http://schemas.microsoft.com/office/drawing/2014/main" id="{8CEEE91B-45B8-6540-B297-2A0B60CB6705}"/>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15</a:t>
            </a:fld>
            <a:endParaRPr lang="hu-HU" sz="1050" b="1" dirty="0">
              <a:solidFill>
                <a:srgbClr val="002060"/>
              </a:solidFill>
            </a:endParaRPr>
          </a:p>
        </p:txBody>
      </p:sp>
      <p:pic>
        <p:nvPicPr>
          <p:cNvPr id="12" name="Kép 11">
            <a:extLst>
              <a:ext uri="{FF2B5EF4-FFF2-40B4-BE49-F238E27FC236}">
                <a16:creationId xmlns:a16="http://schemas.microsoft.com/office/drawing/2014/main" id="{DCDBB865-406D-7743-AA22-9F0DFD3F7A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14" name="Kép 13">
            <a:extLst>
              <a:ext uri="{FF2B5EF4-FFF2-40B4-BE49-F238E27FC236}">
                <a16:creationId xmlns:a16="http://schemas.microsoft.com/office/drawing/2014/main" id="{525A5B65-277A-5145-960A-80A71C1035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cxnSp>
        <p:nvCxnSpPr>
          <p:cNvPr id="15" name="Egyenes összekötő 14">
            <a:extLst>
              <a:ext uri="{FF2B5EF4-FFF2-40B4-BE49-F238E27FC236}">
                <a16:creationId xmlns:a16="http://schemas.microsoft.com/office/drawing/2014/main" id="{E8CFEB53-7F8E-5945-B78D-3BD0E07C52AC}"/>
              </a:ext>
            </a:extLst>
          </p:cNvPr>
          <p:cNvCxnSpPr>
            <a:cxnSpLocks/>
          </p:cNvCxnSpPr>
          <p:nvPr/>
        </p:nvCxnSpPr>
        <p:spPr>
          <a:xfrm>
            <a:off x="35496" y="4724691"/>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16" name="Élőláb helye 1">
            <a:extLst>
              <a:ext uri="{FF2B5EF4-FFF2-40B4-BE49-F238E27FC236}">
                <a16:creationId xmlns:a16="http://schemas.microsoft.com/office/drawing/2014/main" id="{108B05FA-270A-5D46-BF94-CB271CFBF908}"/>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
        <p:nvSpPr>
          <p:cNvPr id="19" name="Rectangle 6">
            <a:extLst>
              <a:ext uri="{FF2B5EF4-FFF2-40B4-BE49-F238E27FC236}">
                <a16:creationId xmlns:a16="http://schemas.microsoft.com/office/drawing/2014/main" id="{E8879695-ED47-BF48-AAE1-D82C29FEF7FE}"/>
              </a:ext>
            </a:extLst>
          </p:cNvPr>
          <p:cNvSpPr/>
          <p:nvPr/>
        </p:nvSpPr>
        <p:spPr>
          <a:xfrm>
            <a:off x="326032" y="411510"/>
            <a:ext cx="3744416" cy="400110"/>
          </a:xfrm>
          <a:prstGeom prst="rect">
            <a:avLst/>
          </a:prstGeom>
          <a:ln>
            <a:solidFill>
              <a:srgbClr val="1A2B63"/>
            </a:solidFill>
          </a:ln>
        </p:spPr>
        <p:txBody>
          <a:bodyPr wrap="square">
            <a:spAutoFit/>
          </a:bodyPr>
          <a:lstStyle/>
          <a:p>
            <a:r>
              <a:rPr lang="hu-HU" sz="2000" b="1" dirty="0">
                <a:solidFill>
                  <a:srgbClr val="1A2B63"/>
                </a:solidFill>
              </a:rPr>
              <a:t>MILYEN MEGOLDÁST KÍNÁLUNK?</a:t>
            </a:r>
            <a:endParaRPr lang="en-GB" sz="2000" b="1" dirty="0">
              <a:solidFill>
                <a:srgbClr val="1A2B63"/>
              </a:solidFill>
            </a:endParaRPr>
          </a:p>
        </p:txBody>
      </p:sp>
      <p:pic>
        <p:nvPicPr>
          <p:cNvPr id="6" name="Kép 5">
            <a:extLst>
              <a:ext uri="{FF2B5EF4-FFF2-40B4-BE49-F238E27FC236}">
                <a16:creationId xmlns:a16="http://schemas.microsoft.com/office/drawing/2014/main" id="{4009EAA5-1444-094D-BF76-251D7A8AF129}"/>
              </a:ext>
            </a:extLst>
          </p:cNvPr>
          <p:cNvPicPr>
            <a:picLocks noChangeAspect="1"/>
          </p:cNvPicPr>
          <p:nvPr/>
        </p:nvPicPr>
        <p:blipFill rotWithShape="1">
          <a:blip r:embed="rId4">
            <a:extLst>
              <a:ext uri="{28A0092B-C50C-407E-A947-70E740481C1C}">
                <a14:useLocalDpi xmlns:a14="http://schemas.microsoft.com/office/drawing/2010/main" val="0"/>
              </a:ext>
            </a:extLst>
          </a:blip>
          <a:srcRect l="27393" t="-222" r="18225" b="877"/>
          <a:stretch/>
        </p:blipFill>
        <p:spPr>
          <a:xfrm>
            <a:off x="4572000" y="-1"/>
            <a:ext cx="4572000" cy="4701015"/>
          </a:xfrm>
          <a:prstGeom prst="rect">
            <a:avLst/>
          </a:prstGeom>
        </p:spPr>
      </p:pic>
      <p:sp>
        <p:nvSpPr>
          <p:cNvPr id="21" name="Szövegdoboz 20">
            <a:extLst>
              <a:ext uri="{FF2B5EF4-FFF2-40B4-BE49-F238E27FC236}">
                <a16:creationId xmlns:a16="http://schemas.microsoft.com/office/drawing/2014/main" id="{C36E0790-32DD-514D-AED4-5B869D83240F}"/>
              </a:ext>
            </a:extLst>
          </p:cNvPr>
          <p:cNvSpPr txBox="1"/>
          <p:nvPr/>
        </p:nvSpPr>
        <p:spPr>
          <a:xfrm>
            <a:off x="324780" y="990522"/>
            <a:ext cx="4319228" cy="3693319"/>
          </a:xfrm>
          <a:prstGeom prst="rect">
            <a:avLst/>
          </a:prstGeom>
          <a:noFill/>
        </p:spPr>
        <p:txBody>
          <a:bodyPr wrap="square">
            <a:spAutoFit/>
          </a:bodyPr>
          <a:lstStyle/>
          <a:p>
            <a:r>
              <a:rPr lang="hu-HU" dirty="0">
                <a:solidFill>
                  <a:srgbClr val="1A2B63"/>
                </a:solidFill>
              </a:rPr>
              <a:t>Az </a:t>
            </a:r>
            <a:r>
              <a:rPr lang="hu-HU" b="1" dirty="0">
                <a:solidFill>
                  <a:srgbClr val="0000FF"/>
                </a:solidFill>
              </a:rPr>
              <a:t>online képzés </a:t>
            </a:r>
            <a:r>
              <a:rPr lang="hu-HU" dirty="0">
                <a:solidFill>
                  <a:srgbClr val="1A2B63"/>
                </a:solidFill>
              </a:rPr>
              <a:t>a digitalizáció és a generációváltás által érintett minden témában átfogó tudással látja el a résztvevőket. Nem csak arra fókuszál, </a:t>
            </a:r>
            <a:r>
              <a:rPr lang="hu-HU" b="1" dirty="0">
                <a:solidFill>
                  <a:srgbClr val="0000FF"/>
                </a:solidFill>
              </a:rPr>
              <a:t>mit</a:t>
            </a:r>
            <a:r>
              <a:rPr lang="hu-HU" dirty="0">
                <a:solidFill>
                  <a:srgbClr val="1A2B63"/>
                </a:solidFill>
              </a:rPr>
              <a:t> kell tenni, hanem arra is, </a:t>
            </a:r>
            <a:r>
              <a:rPr lang="hu-HU" b="1" dirty="0">
                <a:solidFill>
                  <a:srgbClr val="0000FF"/>
                </a:solidFill>
              </a:rPr>
              <a:t>hogyan</a:t>
            </a:r>
            <a:r>
              <a:rPr lang="hu-HU" dirty="0">
                <a:solidFill>
                  <a:srgbClr val="1A2B63"/>
                </a:solidFill>
              </a:rPr>
              <a:t> hajtsák végre a fejlesztéseket.</a:t>
            </a:r>
          </a:p>
          <a:p>
            <a:endParaRPr lang="hu-HU" dirty="0">
              <a:solidFill>
                <a:srgbClr val="1A2B63"/>
              </a:solidFill>
            </a:endParaRPr>
          </a:p>
          <a:p>
            <a:r>
              <a:rPr lang="hu-HU" dirty="0">
                <a:solidFill>
                  <a:srgbClr val="1A2B63"/>
                </a:solidFill>
              </a:rPr>
              <a:t>A teljes kurzuskínálat időtartama </a:t>
            </a:r>
            <a:br>
              <a:rPr lang="hu-HU" dirty="0">
                <a:solidFill>
                  <a:srgbClr val="1A2B63"/>
                </a:solidFill>
              </a:rPr>
            </a:br>
            <a:r>
              <a:rPr lang="hu-HU" b="1" dirty="0">
                <a:solidFill>
                  <a:srgbClr val="0000FF"/>
                </a:solidFill>
              </a:rPr>
              <a:t>70 óra</a:t>
            </a:r>
            <a:r>
              <a:rPr lang="hu-HU" dirty="0">
                <a:solidFill>
                  <a:srgbClr val="1A2B63"/>
                </a:solidFill>
              </a:rPr>
              <a:t>, amely lehetőséget biztosít a résztvevőknek, hogy a </a:t>
            </a:r>
            <a:r>
              <a:rPr lang="hu-HU" b="1" dirty="0">
                <a:solidFill>
                  <a:srgbClr val="0000FF"/>
                </a:solidFill>
              </a:rPr>
              <a:t>9 modulos </a:t>
            </a:r>
            <a:r>
              <a:rPr lang="hu-HU" dirty="0">
                <a:solidFill>
                  <a:srgbClr val="1A2B63"/>
                </a:solidFill>
              </a:rPr>
              <a:t>különböző témakört mélyebben tanulmányozzák, és </a:t>
            </a:r>
            <a:r>
              <a:rPr lang="hu-HU" b="1" dirty="0">
                <a:solidFill>
                  <a:srgbClr val="0000FF"/>
                </a:solidFill>
              </a:rPr>
              <a:t>részletes példák </a:t>
            </a:r>
            <a:r>
              <a:rPr lang="hu-HU" dirty="0">
                <a:solidFill>
                  <a:srgbClr val="1A2B63"/>
                </a:solidFill>
              </a:rPr>
              <a:t>segítségével gyakorlati ismeretekre tegyenek szert.</a:t>
            </a:r>
          </a:p>
        </p:txBody>
      </p:sp>
    </p:spTree>
    <p:extLst>
      <p:ext uri="{BB962C8B-B14F-4D97-AF65-F5344CB8AC3E}">
        <p14:creationId xmlns:p14="http://schemas.microsoft.com/office/powerpoint/2010/main" val="370077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églalap 16">
            <a:extLst>
              <a:ext uri="{FF2B5EF4-FFF2-40B4-BE49-F238E27FC236}">
                <a16:creationId xmlns:a16="http://schemas.microsoft.com/office/drawing/2014/main" id="{E0E541C8-D61F-6642-BC39-622AEEE23C5E}"/>
              </a:ext>
            </a:extLst>
          </p:cNvPr>
          <p:cNvSpPr/>
          <p:nvPr/>
        </p:nvSpPr>
        <p:spPr>
          <a:xfrm>
            <a:off x="0" y="-7640"/>
            <a:ext cx="9144000" cy="470865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Dia számának helye 2">
            <a:extLst>
              <a:ext uri="{FF2B5EF4-FFF2-40B4-BE49-F238E27FC236}">
                <a16:creationId xmlns:a16="http://schemas.microsoft.com/office/drawing/2014/main" id="{229DDD76-8C44-4025-9EED-FB5A098B5295}"/>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16</a:t>
            </a:fld>
            <a:endParaRPr lang="hu-HU" sz="1050" b="1" dirty="0">
              <a:solidFill>
                <a:srgbClr val="002060"/>
              </a:solidFill>
            </a:endParaRPr>
          </a:p>
        </p:txBody>
      </p:sp>
      <p:pic>
        <p:nvPicPr>
          <p:cNvPr id="10" name="Kép 9">
            <a:extLst>
              <a:ext uri="{FF2B5EF4-FFF2-40B4-BE49-F238E27FC236}">
                <a16:creationId xmlns:a16="http://schemas.microsoft.com/office/drawing/2014/main" id="{E96B798C-190E-4BB1-AC8A-704055DBFF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11" name="Kép 10">
            <a:extLst>
              <a:ext uri="{FF2B5EF4-FFF2-40B4-BE49-F238E27FC236}">
                <a16:creationId xmlns:a16="http://schemas.microsoft.com/office/drawing/2014/main" id="{8CFFC5D4-C2D9-B749-83CC-F76FC6063F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cxnSp>
        <p:nvCxnSpPr>
          <p:cNvPr id="12" name="Egyenes összekötő 11">
            <a:extLst>
              <a:ext uri="{FF2B5EF4-FFF2-40B4-BE49-F238E27FC236}">
                <a16:creationId xmlns:a16="http://schemas.microsoft.com/office/drawing/2014/main" id="{D42B0DA0-5A13-5E4D-B212-08E99548A2E9}"/>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Élőláb helye 1">
            <a:extLst>
              <a:ext uri="{FF2B5EF4-FFF2-40B4-BE49-F238E27FC236}">
                <a16:creationId xmlns:a16="http://schemas.microsoft.com/office/drawing/2014/main" id="{C303F3B0-0C92-E04C-88F0-8C218A5B9A5D}"/>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
        <p:nvSpPr>
          <p:cNvPr id="3" name="Szövegdoboz 2">
            <a:extLst>
              <a:ext uri="{FF2B5EF4-FFF2-40B4-BE49-F238E27FC236}">
                <a16:creationId xmlns:a16="http://schemas.microsoft.com/office/drawing/2014/main" id="{5AC02A74-CB7C-4D5D-A887-CF6633F0D9E9}"/>
              </a:ext>
            </a:extLst>
          </p:cNvPr>
          <p:cNvSpPr txBox="1"/>
          <p:nvPr/>
        </p:nvSpPr>
        <p:spPr>
          <a:xfrm>
            <a:off x="755576" y="63882"/>
            <a:ext cx="7704856" cy="646331"/>
          </a:xfrm>
          <a:prstGeom prst="rect">
            <a:avLst/>
          </a:prstGeom>
          <a:noFill/>
        </p:spPr>
        <p:txBody>
          <a:bodyPr wrap="square" rtlCol="0">
            <a:spAutoFit/>
          </a:bodyPr>
          <a:lstStyle/>
          <a:p>
            <a:pPr algn="ctr"/>
            <a:r>
              <a:rPr lang="hu-HU" b="1" dirty="0">
                <a:solidFill>
                  <a:schemeClr val="bg1"/>
                </a:solidFill>
              </a:rPr>
              <a:t>E-KKV LAUNCH DÁTUM &amp; ITM SAJTÓTÁJÉKOZTATÓ : 2020. dec. 10.</a:t>
            </a:r>
            <a:br>
              <a:rPr lang="hu-HU" b="1" dirty="0">
                <a:solidFill>
                  <a:schemeClr val="bg1"/>
                </a:solidFill>
              </a:rPr>
            </a:br>
            <a:endParaRPr lang="hu-HU" dirty="0">
              <a:solidFill>
                <a:schemeClr val="bg1"/>
              </a:solidFill>
            </a:endParaRPr>
          </a:p>
        </p:txBody>
      </p:sp>
      <p:pic>
        <p:nvPicPr>
          <p:cNvPr id="5" name="Kép 4" descr="A képen szöveg, padló, személy, férfi látható&#10;&#10;Automatikusan generált leírás">
            <a:extLst>
              <a:ext uri="{FF2B5EF4-FFF2-40B4-BE49-F238E27FC236}">
                <a16:creationId xmlns:a16="http://schemas.microsoft.com/office/drawing/2014/main" id="{68A1E88B-4FFF-43CE-8108-71AFE01B8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540258"/>
            <a:ext cx="6096000" cy="4062984"/>
          </a:xfrm>
          <a:prstGeom prst="rect">
            <a:avLst/>
          </a:prstGeom>
        </p:spPr>
      </p:pic>
    </p:spTree>
    <p:extLst>
      <p:ext uri="{BB962C8B-B14F-4D97-AF65-F5344CB8AC3E}">
        <p14:creationId xmlns:p14="http://schemas.microsoft.com/office/powerpoint/2010/main" val="1629070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églalap 16">
            <a:extLst>
              <a:ext uri="{FF2B5EF4-FFF2-40B4-BE49-F238E27FC236}">
                <a16:creationId xmlns:a16="http://schemas.microsoft.com/office/drawing/2014/main" id="{E0E541C8-D61F-6642-BC39-622AEEE23C5E}"/>
              </a:ext>
            </a:extLst>
          </p:cNvPr>
          <p:cNvSpPr/>
          <p:nvPr/>
        </p:nvSpPr>
        <p:spPr>
          <a:xfrm>
            <a:off x="0" y="-7640"/>
            <a:ext cx="9144000" cy="470865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Dia számának helye 2">
            <a:extLst>
              <a:ext uri="{FF2B5EF4-FFF2-40B4-BE49-F238E27FC236}">
                <a16:creationId xmlns:a16="http://schemas.microsoft.com/office/drawing/2014/main" id="{229DDD76-8C44-4025-9EED-FB5A098B5295}"/>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17</a:t>
            </a:fld>
            <a:endParaRPr lang="hu-HU" sz="1050" b="1" dirty="0">
              <a:solidFill>
                <a:srgbClr val="002060"/>
              </a:solidFill>
            </a:endParaRPr>
          </a:p>
        </p:txBody>
      </p:sp>
      <p:pic>
        <p:nvPicPr>
          <p:cNvPr id="10" name="Kép 9">
            <a:extLst>
              <a:ext uri="{FF2B5EF4-FFF2-40B4-BE49-F238E27FC236}">
                <a16:creationId xmlns:a16="http://schemas.microsoft.com/office/drawing/2014/main" id="{E96B798C-190E-4BB1-AC8A-704055DBFF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11" name="Kép 10">
            <a:extLst>
              <a:ext uri="{FF2B5EF4-FFF2-40B4-BE49-F238E27FC236}">
                <a16:creationId xmlns:a16="http://schemas.microsoft.com/office/drawing/2014/main" id="{8CFFC5D4-C2D9-B749-83CC-F76FC6063F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cxnSp>
        <p:nvCxnSpPr>
          <p:cNvPr id="12" name="Egyenes összekötő 11">
            <a:extLst>
              <a:ext uri="{FF2B5EF4-FFF2-40B4-BE49-F238E27FC236}">
                <a16:creationId xmlns:a16="http://schemas.microsoft.com/office/drawing/2014/main" id="{D42B0DA0-5A13-5E4D-B212-08E99548A2E9}"/>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Élőláb helye 1">
            <a:extLst>
              <a:ext uri="{FF2B5EF4-FFF2-40B4-BE49-F238E27FC236}">
                <a16:creationId xmlns:a16="http://schemas.microsoft.com/office/drawing/2014/main" id="{C303F3B0-0C92-E04C-88F0-8C218A5B9A5D}"/>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
        <p:nvSpPr>
          <p:cNvPr id="3" name="Szövegdoboz 2">
            <a:extLst>
              <a:ext uri="{FF2B5EF4-FFF2-40B4-BE49-F238E27FC236}">
                <a16:creationId xmlns:a16="http://schemas.microsoft.com/office/drawing/2014/main" id="{5AC02A74-CB7C-4D5D-A887-CF6633F0D9E9}"/>
              </a:ext>
            </a:extLst>
          </p:cNvPr>
          <p:cNvSpPr txBox="1"/>
          <p:nvPr/>
        </p:nvSpPr>
        <p:spPr>
          <a:xfrm>
            <a:off x="755576" y="63882"/>
            <a:ext cx="7704856" cy="954107"/>
          </a:xfrm>
          <a:prstGeom prst="rect">
            <a:avLst/>
          </a:prstGeom>
          <a:noFill/>
        </p:spPr>
        <p:txBody>
          <a:bodyPr wrap="square" rtlCol="0">
            <a:spAutoFit/>
          </a:bodyPr>
          <a:lstStyle/>
          <a:p>
            <a:pPr algn="ctr"/>
            <a:r>
              <a:rPr lang="hu-HU" sz="2800" b="1" dirty="0">
                <a:solidFill>
                  <a:schemeClr val="bg1"/>
                </a:solidFill>
              </a:rPr>
              <a:t>A BÜSZKE CSAPAT </a:t>
            </a:r>
            <a:r>
              <a:rPr lang="hu-HU" sz="2800" b="1" dirty="0">
                <a:solidFill>
                  <a:schemeClr val="bg1"/>
                </a:solidFill>
                <a:sym typeface="Wingdings" panose="05000000000000000000" pitchFamily="2" charset="2"/>
              </a:rPr>
              <a:t></a:t>
            </a:r>
            <a:br>
              <a:rPr lang="hu-HU" sz="2800" b="1" dirty="0">
                <a:solidFill>
                  <a:schemeClr val="bg1"/>
                </a:solidFill>
              </a:rPr>
            </a:br>
            <a:endParaRPr lang="hu-HU" sz="2800" dirty="0">
              <a:solidFill>
                <a:schemeClr val="bg1"/>
              </a:solidFill>
            </a:endParaRPr>
          </a:p>
        </p:txBody>
      </p:sp>
      <p:pic>
        <p:nvPicPr>
          <p:cNvPr id="13" name="Tartalom helye 5" descr="A képen szöveg, személy, padló, beltéri látható&#10;&#10;Automatikusan generált leírás">
            <a:extLst>
              <a:ext uri="{FF2B5EF4-FFF2-40B4-BE49-F238E27FC236}">
                <a16:creationId xmlns:a16="http://schemas.microsoft.com/office/drawing/2014/main" id="{8256E7F0-051C-4D36-A9DD-C51DDE34E477}"/>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290901" y="851456"/>
            <a:ext cx="4595183" cy="3129319"/>
          </a:xfrm>
        </p:spPr>
      </p:pic>
      <p:pic>
        <p:nvPicPr>
          <p:cNvPr id="2" name="Kép 1">
            <a:extLst>
              <a:ext uri="{FF2B5EF4-FFF2-40B4-BE49-F238E27FC236}">
                <a16:creationId xmlns:a16="http://schemas.microsoft.com/office/drawing/2014/main" id="{923C6D01-A5A4-474D-BC16-D77846A66E5F}"/>
              </a:ext>
            </a:extLst>
          </p:cNvPr>
          <p:cNvPicPr>
            <a:picLocks noChangeAspect="1"/>
          </p:cNvPicPr>
          <p:nvPr/>
        </p:nvPicPr>
        <p:blipFill>
          <a:blip r:embed="rId5"/>
          <a:stretch>
            <a:fillRect/>
          </a:stretch>
        </p:blipFill>
        <p:spPr>
          <a:xfrm>
            <a:off x="5290237" y="810581"/>
            <a:ext cx="3170195" cy="3170195"/>
          </a:xfrm>
          <a:prstGeom prst="rect">
            <a:avLst/>
          </a:prstGeom>
        </p:spPr>
      </p:pic>
    </p:spTree>
    <p:extLst>
      <p:ext uri="{BB962C8B-B14F-4D97-AF65-F5344CB8AC3E}">
        <p14:creationId xmlns:p14="http://schemas.microsoft.com/office/powerpoint/2010/main" val="1937615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a számának helye 2">
            <a:extLst>
              <a:ext uri="{FF2B5EF4-FFF2-40B4-BE49-F238E27FC236}">
                <a16:creationId xmlns:a16="http://schemas.microsoft.com/office/drawing/2014/main" id="{19672916-FF89-CD48-8455-3DB40956984A}"/>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18</a:t>
            </a:fld>
            <a:endParaRPr lang="hu-HU" sz="1050" b="1" dirty="0">
              <a:solidFill>
                <a:srgbClr val="002060"/>
              </a:solidFill>
            </a:endParaRPr>
          </a:p>
        </p:txBody>
      </p:sp>
      <p:pic>
        <p:nvPicPr>
          <p:cNvPr id="15" name="Kép 14">
            <a:extLst>
              <a:ext uri="{FF2B5EF4-FFF2-40B4-BE49-F238E27FC236}">
                <a16:creationId xmlns:a16="http://schemas.microsoft.com/office/drawing/2014/main" id="{E20B1DFC-483D-3A4E-A6C8-8B3EEA761B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16" name="Kép 15">
            <a:extLst>
              <a:ext uri="{FF2B5EF4-FFF2-40B4-BE49-F238E27FC236}">
                <a16:creationId xmlns:a16="http://schemas.microsoft.com/office/drawing/2014/main" id="{471E511F-E52D-B94D-A275-259F56DA8A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cxnSp>
        <p:nvCxnSpPr>
          <p:cNvPr id="17" name="Egyenes összekötő 16">
            <a:extLst>
              <a:ext uri="{FF2B5EF4-FFF2-40B4-BE49-F238E27FC236}">
                <a16:creationId xmlns:a16="http://schemas.microsoft.com/office/drawing/2014/main" id="{6FBE82FA-7027-FB49-ACEC-B2A6271CBC14}"/>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18" name="Élőláb helye 1">
            <a:extLst>
              <a:ext uri="{FF2B5EF4-FFF2-40B4-BE49-F238E27FC236}">
                <a16:creationId xmlns:a16="http://schemas.microsoft.com/office/drawing/2014/main" id="{5948E0BF-78A4-094E-8FB0-37D1BB2D13FA}"/>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
        <p:nvSpPr>
          <p:cNvPr id="19" name="Rectangle 6">
            <a:extLst>
              <a:ext uri="{FF2B5EF4-FFF2-40B4-BE49-F238E27FC236}">
                <a16:creationId xmlns:a16="http://schemas.microsoft.com/office/drawing/2014/main" id="{F6A65BC3-029A-484B-ACCC-B867367B3115}"/>
              </a:ext>
            </a:extLst>
          </p:cNvPr>
          <p:cNvSpPr/>
          <p:nvPr/>
        </p:nvSpPr>
        <p:spPr>
          <a:xfrm>
            <a:off x="326032" y="246902"/>
            <a:ext cx="8062392" cy="400110"/>
          </a:xfrm>
          <a:prstGeom prst="rect">
            <a:avLst/>
          </a:prstGeom>
          <a:ln>
            <a:solidFill>
              <a:srgbClr val="1A2B63"/>
            </a:solidFill>
          </a:ln>
        </p:spPr>
        <p:txBody>
          <a:bodyPr wrap="square">
            <a:spAutoFit/>
          </a:bodyPr>
          <a:lstStyle/>
          <a:p>
            <a:r>
              <a:rPr lang="hu-HU" sz="2000" b="1" dirty="0">
                <a:solidFill>
                  <a:srgbClr val="1A2B63"/>
                </a:solidFill>
              </a:rPr>
              <a:t>JAVASOLT WORKSHOP / WEBINARIUM TÉMÁK, ÖTLETEK IGÉNY SZERINT </a:t>
            </a:r>
            <a:endParaRPr lang="en-GB" sz="2000" b="1" dirty="0">
              <a:solidFill>
                <a:srgbClr val="1A2B63"/>
              </a:solidFill>
            </a:endParaRPr>
          </a:p>
        </p:txBody>
      </p:sp>
      <p:sp>
        <p:nvSpPr>
          <p:cNvPr id="2" name="Téglalap 1">
            <a:extLst>
              <a:ext uri="{FF2B5EF4-FFF2-40B4-BE49-F238E27FC236}">
                <a16:creationId xmlns:a16="http://schemas.microsoft.com/office/drawing/2014/main" id="{8A697D3D-536F-DE4A-95DB-18F1B0F67A1D}"/>
              </a:ext>
            </a:extLst>
          </p:cNvPr>
          <p:cNvSpPr/>
          <p:nvPr/>
        </p:nvSpPr>
        <p:spPr>
          <a:xfrm>
            <a:off x="326033" y="1058416"/>
            <a:ext cx="8527066" cy="3877985"/>
          </a:xfrm>
          <a:prstGeom prst="rect">
            <a:avLst/>
          </a:prstGeom>
        </p:spPr>
        <p:txBody>
          <a:bodyPr wrap="square">
            <a:spAutoFit/>
          </a:bodyPr>
          <a:lstStyle/>
          <a:p>
            <a:r>
              <a:rPr lang="hu-HU" sz="1200" b="1" dirty="0">
                <a:solidFill>
                  <a:srgbClr val="0000FF"/>
                </a:solidFill>
              </a:rPr>
              <a:t>Külső kommunikáció  &amp; változásmenedzsment a magyar KKV szektorban! </a:t>
            </a:r>
          </a:p>
          <a:p>
            <a:r>
              <a:rPr lang="hu-HU" sz="1200" dirty="0"/>
              <a:t>Előadó: </a:t>
            </a:r>
            <a:r>
              <a:rPr lang="hu-HU" sz="1200" i="1" dirty="0"/>
              <a:t>Bakonyi Zoltán + 1 dedikált banki vezető</a:t>
            </a:r>
            <a:endParaRPr lang="hu-HU" sz="1200" b="1" dirty="0"/>
          </a:p>
          <a:p>
            <a:endParaRPr lang="hu-HU" sz="1200" b="1" dirty="0"/>
          </a:p>
          <a:p>
            <a:r>
              <a:rPr lang="hu-HU" sz="1200" b="1" dirty="0">
                <a:solidFill>
                  <a:srgbClr val="0000FF"/>
                </a:solidFill>
              </a:rPr>
              <a:t>2021-ben várható HR kihívások </a:t>
            </a:r>
          </a:p>
          <a:p>
            <a:r>
              <a:rPr lang="hu-HU" sz="1200" dirty="0"/>
              <a:t>Előadó: </a:t>
            </a:r>
            <a:r>
              <a:rPr lang="hu-HU" sz="1200" i="1" dirty="0"/>
              <a:t>Ábel Anita &amp; 1 dedikált </a:t>
            </a:r>
            <a:r>
              <a:rPr lang="hu-HU" sz="1200" i="1" dirty="0" err="1"/>
              <a:t>managing</a:t>
            </a:r>
            <a:r>
              <a:rPr lang="hu-HU" sz="1200" i="1" dirty="0"/>
              <a:t> partner</a:t>
            </a:r>
            <a:endParaRPr lang="hu-HU" sz="1200" b="1" dirty="0"/>
          </a:p>
          <a:p>
            <a:br>
              <a:rPr lang="hu-HU" sz="1200" dirty="0">
                <a:solidFill>
                  <a:srgbClr val="002060"/>
                </a:solidFill>
              </a:rPr>
            </a:br>
            <a:r>
              <a:rPr lang="hu-HU" sz="1200" b="1" dirty="0">
                <a:solidFill>
                  <a:srgbClr val="0000FF"/>
                </a:solidFill>
              </a:rPr>
              <a:t>Generációváltás finanszírozása? </a:t>
            </a:r>
            <a:endParaRPr lang="hu-HU" sz="1200" b="1" dirty="0"/>
          </a:p>
          <a:p>
            <a:r>
              <a:rPr lang="hu-HU" sz="1200" dirty="0"/>
              <a:t>Előadó: </a:t>
            </a:r>
            <a:r>
              <a:rPr lang="hu-HU" sz="1200" i="1" dirty="0"/>
              <a:t>Veisz Ákos </a:t>
            </a:r>
            <a:endParaRPr lang="hu-HU" sz="1200" b="1" dirty="0"/>
          </a:p>
          <a:p>
            <a:endParaRPr lang="hu-HU" sz="1200" dirty="0"/>
          </a:p>
          <a:p>
            <a:r>
              <a:rPr lang="hu-HU" sz="1200" b="1" dirty="0">
                <a:solidFill>
                  <a:srgbClr val="0000FF"/>
                </a:solidFill>
              </a:rPr>
              <a:t>Vállalatértékelés gyakorlati jelentősége és tipikus hibái </a:t>
            </a:r>
          </a:p>
          <a:p>
            <a:r>
              <a:rPr lang="hu-HU" sz="1200" dirty="0"/>
              <a:t>Előadó: </a:t>
            </a:r>
            <a:r>
              <a:rPr lang="hu-HU" sz="1200" i="1" dirty="0" err="1"/>
              <a:t>Czegle</a:t>
            </a:r>
            <a:r>
              <a:rPr lang="hu-HU" sz="1200" i="1" dirty="0"/>
              <a:t> János </a:t>
            </a:r>
            <a:r>
              <a:rPr lang="hu-HU" sz="1200" dirty="0"/>
              <a:t>- </a:t>
            </a:r>
            <a:r>
              <a:rPr lang="hu-HU" sz="1200" dirty="0" err="1"/>
              <a:t>Glósz</a:t>
            </a:r>
            <a:r>
              <a:rPr lang="hu-HU" sz="1200" dirty="0"/>
              <a:t> és Társa </a:t>
            </a:r>
            <a:endParaRPr lang="hu-HU" sz="1200" b="1" dirty="0"/>
          </a:p>
          <a:p>
            <a:endParaRPr lang="hu-HU" sz="1200" b="1" dirty="0">
              <a:solidFill>
                <a:srgbClr val="0000FF"/>
              </a:solidFill>
            </a:endParaRPr>
          </a:p>
          <a:p>
            <a:r>
              <a:rPr lang="hu-HU" sz="1200" b="1" dirty="0">
                <a:solidFill>
                  <a:srgbClr val="0000FF"/>
                </a:solidFill>
              </a:rPr>
              <a:t>Innovációs és szabadalmi lehetőségek magyar vállalatoknál.</a:t>
            </a:r>
          </a:p>
          <a:p>
            <a:r>
              <a:rPr lang="hu-HU" sz="1200" dirty="0"/>
              <a:t>Előadó: </a:t>
            </a:r>
            <a:r>
              <a:rPr lang="hu-HU" sz="1200" i="1" dirty="0"/>
              <a:t>Szőcs Árpád </a:t>
            </a:r>
            <a:endParaRPr lang="hu-HU" sz="1200" b="1" dirty="0"/>
          </a:p>
          <a:p>
            <a:endParaRPr lang="hu-HU" sz="1200" b="1" dirty="0"/>
          </a:p>
          <a:p>
            <a:r>
              <a:rPr lang="hu-HU" sz="1200" b="1" dirty="0">
                <a:solidFill>
                  <a:srgbClr val="00B050"/>
                </a:solidFill>
              </a:rPr>
              <a:t>Digitális kommunikációs eszköztár; Vállalati kultúra és küldetés; </a:t>
            </a:r>
          </a:p>
          <a:p>
            <a:r>
              <a:rPr lang="hu-HU" sz="1200" b="1" dirty="0">
                <a:solidFill>
                  <a:srgbClr val="00B050"/>
                </a:solidFill>
              </a:rPr>
              <a:t>Nemzetközi piacra lépés/terjeszkedés; Üzleti innováció eszközei</a:t>
            </a:r>
          </a:p>
          <a:p>
            <a:r>
              <a:rPr lang="hu-HU" sz="1200" dirty="0"/>
              <a:t>TOP 10 RISK - kockázatkezelés vállalati vezetőknek és tanácsadóiknak</a:t>
            </a:r>
          </a:p>
          <a:p>
            <a:endParaRPr lang="hu-HU" sz="1200" b="1" dirty="0">
              <a:solidFill>
                <a:srgbClr val="00B050"/>
              </a:solidFill>
            </a:endParaRPr>
          </a:p>
          <a:p>
            <a:endParaRPr lang="hu-HU" sz="1200" b="1" dirty="0"/>
          </a:p>
        </p:txBody>
      </p:sp>
      <p:pic>
        <p:nvPicPr>
          <p:cNvPr id="3" name="Kép 2">
            <a:extLst>
              <a:ext uri="{FF2B5EF4-FFF2-40B4-BE49-F238E27FC236}">
                <a16:creationId xmlns:a16="http://schemas.microsoft.com/office/drawing/2014/main" id="{8C2ED663-C8C8-41F0-B5AA-4CC2A3812ECF}"/>
              </a:ext>
            </a:extLst>
          </p:cNvPr>
          <p:cNvPicPr>
            <a:picLocks noChangeAspect="1"/>
          </p:cNvPicPr>
          <p:nvPr/>
        </p:nvPicPr>
        <p:blipFill>
          <a:blip r:embed="rId4"/>
          <a:stretch>
            <a:fillRect/>
          </a:stretch>
        </p:blipFill>
        <p:spPr>
          <a:xfrm>
            <a:off x="4856548" y="1574290"/>
            <a:ext cx="3710221" cy="2149572"/>
          </a:xfrm>
          <a:prstGeom prst="rect">
            <a:avLst/>
          </a:prstGeom>
        </p:spPr>
      </p:pic>
    </p:spTree>
    <p:extLst>
      <p:ext uri="{BB962C8B-B14F-4D97-AF65-F5344CB8AC3E}">
        <p14:creationId xmlns:p14="http://schemas.microsoft.com/office/powerpoint/2010/main" val="179438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2">
            <a:extLst>
              <a:ext uri="{FF2B5EF4-FFF2-40B4-BE49-F238E27FC236}">
                <a16:creationId xmlns:a16="http://schemas.microsoft.com/office/drawing/2014/main" id="{F4F99571-8158-4611-8936-796B21C7B1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0633" b="27736"/>
          <a:stretch/>
        </p:blipFill>
        <p:spPr>
          <a:xfrm>
            <a:off x="4432055" y="1770672"/>
            <a:ext cx="1220597" cy="354677"/>
          </a:xfrm>
          <a:prstGeom prst="rect">
            <a:avLst/>
          </a:prstGeom>
        </p:spPr>
      </p:pic>
      <p:pic>
        <p:nvPicPr>
          <p:cNvPr id="35" name="Picture 23">
            <a:extLst>
              <a:ext uri="{FF2B5EF4-FFF2-40B4-BE49-F238E27FC236}">
                <a16:creationId xmlns:a16="http://schemas.microsoft.com/office/drawing/2014/main" id="{35E5AB45-18B7-4F1D-A839-56488B7E1702}"/>
              </a:ext>
            </a:extLst>
          </p:cNvPr>
          <p:cNvPicPr>
            <a:picLocks noChangeAspect="1"/>
          </p:cNvPicPr>
          <p:nvPr/>
        </p:nvPicPr>
        <p:blipFill rotWithShape="1">
          <a:blip r:embed="rId3">
            <a:extLst>
              <a:ext uri="{28A0092B-C50C-407E-A947-70E740481C1C}">
                <a14:useLocalDpi xmlns:a14="http://schemas.microsoft.com/office/drawing/2010/main" val="0"/>
              </a:ext>
            </a:extLst>
          </a:blip>
          <a:srcRect t="23656" b="22061"/>
          <a:stretch/>
        </p:blipFill>
        <p:spPr>
          <a:xfrm>
            <a:off x="7655010" y="3791315"/>
            <a:ext cx="1390986" cy="502461"/>
          </a:xfrm>
          <a:prstGeom prst="rect">
            <a:avLst/>
          </a:prstGeom>
        </p:spPr>
      </p:pic>
      <p:pic>
        <p:nvPicPr>
          <p:cNvPr id="37" name="Picture 3" descr="C:\Users\GST\Desktop\develor_logo_1.jpg">
            <a:extLst>
              <a:ext uri="{FF2B5EF4-FFF2-40B4-BE49-F238E27FC236}">
                <a16:creationId xmlns:a16="http://schemas.microsoft.com/office/drawing/2014/main" id="{56C18063-600A-431D-BA6D-F33585DD261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4253" b="26666"/>
          <a:stretch/>
        </p:blipFill>
        <p:spPr bwMode="auto">
          <a:xfrm>
            <a:off x="5399016" y="3907503"/>
            <a:ext cx="1326462" cy="26173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5" descr="C:\Users\GST\Desktop\Panthera Solutions.jpg">
            <a:extLst>
              <a:ext uri="{FF2B5EF4-FFF2-40B4-BE49-F238E27FC236}">
                <a16:creationId xmlns:a16="http://schemas.microsoft.com/office/drawing/2014/main" id="{89B07738-E59C-4734-8F9A-432237F621D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2736" y="1685859"/>
            <a:ext cx="1117257" cy="51517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8">
            <a:extLst>
              <a:ext uri="{FF2B5EF4-FFF2-40B4-BE49-F238E27FC236}">
                <a16:creationId xmlns:a16="http://schemas.microsoft.com/office/drawing/2014/main" id="{9C225DE9-C5FD-4F3C-8E80-B8A1C16E15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28673" y="343770"/>
            <a:ext cx="665282" cy="665282"/>
          </a:xfrm>
          <a:prstGeom prst="roundRect">
            <a:avLst/>
          </a:prstGeom>
        </p:spPr>
      </p:pic>
      <p:pic>
        <p:nvPicPr>
          <p:cNvPr id="40" name="Picture 38">
            <a:extLst>
              <a:ext uri="{FF2B5EF4-FFF2-40B4-BE49-F238E27FC236}">
                <a16:creationId xmlns:a16="http://schemas.microsoft.com/office/drawing/2014/main" id="{A33C142B-1FDC-4322-AD29-FCF1284964B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8967" b="23614"/>
          <a:stretch/>
        </p:blipFill>
        <p:spPr>
          <a:xfrm>
            <a:off x="8095936" y="3085498"/>
            <a:ext cx="887879" cy="509811"/>
          </a:xfrm>
          <a:prstGeom prst="rect">
            <a:avLst/>
          </a:prstGeom>
        </p:spPr>
      </p:pic>
      <p:pic>
        <p:nvPicPr>
          <p:cNvPr id="42" name="Picture 15">
            <a:extLst>
              <a:ext uri="{FF2B5EF4-FFF2-40B4-BE49-F238E27FC236}">
                <a16:creationId xmlns:a16="http://schemas.microsoft.com/office/drawing/2014/main" id="{F1633E5A-F03A-4654-84DC-3CD066090E1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44488" y="2927709"/>
            <a:ext cx="864389" cy="868248"/>
          </a:xfrm>
          <a:prstGeom prst="rect">
            <a:avLst/>
          </a:prstGeom>
        </p:spPr>
      </p:pic>
      <p:pic>
        <p:nvPicPr>
          <p:cNvPr id="47" name="Kép 46">
            <a:extLst>
              <a:ext uri="{FF2B5EF4-FFF2-40B4-BE49-F238E27FC236}">
                <a16:creationId xmlns:a16="http://schemas.microsoft.com/office/drawing/2014/main" id="{34619725-FBAA-4AE0-917B-F0B5924EFE0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82105" y="1810776"/>
            <a:ext cx="983495" cy="362576"/>
          </a:xfrm>
          <a:prstGeom prst="rect">
            <a:avLst/>
          </a:prstGeom>
        </p:spPr>
      </p:pic>
      <p:pic>
        <p:nvPicPr>
          <p:cNvPr id="48" name="Kép 47">
            <a:extLst>
              <a:ext uri="{FF2B5EF4-FFF2-40B4-BE49-F238E27FC236}">
                <a16:creationId xmlns:a16="http://schemas.microsoft.com/office/drawing/2014/main" id="{8FEAFA59-A856-444D-8D1A-E08696C444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082105" y="335916"/>
            <a:ext cx="665282" cy="665282"/>
          </a:xfrm>
          <a:prstGeom prst="rect">
            <a:avLst/>
          </a:prstGeom>
        </p:spPr>
      </p:pic>
      <p:pic>
        <p:nvPicPr>
          <p:cNvPr id="49" name="Kép 48">
            <a:extLst>
              <a:ext uri="{FF2B5EF4-FFF2-40B4-BE49-F238E27FC236}">
                <a16:creationId xmlns:a16="http://schemas.microsoft.com/office/drawing/2014/main" id="{97392C1F-013D-4F38-AABC-4AAF210A3FA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6466" y="1776497"/>
            <a:ext cx="1340439" cy="311329"/>
          </a:xfrm>
          <a:prstGeom prst="rect">
            <a:avLst/>
          </a:prstGeom>
        </p:spPr>
      </p:pic>
      <p:pic>
        <p:nvPicPr>
          <p:cNvPr id="50" name="Content Placeholder 18">
            <a:extLst>
              <a:ext uri="{FF2B5EF4-FFF2-40B4-BE49-F238E27FC236}">
                <a16:creationId xmlns:a16="http://schemas.microsoft.com/office/drawing/2014/main" id="{693E6181-15C6-491A-B40F-86DF8867A33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30981" y="1798370"/>
            <a:ext cx="1250384" cy="328298"/>
          </a:xfrm>
          <a:prstGeom prst="rect">
            <a:avLst/>
          </a:prstGeom>
        </p:spPr>
      </p:pic>
      <p:pic>
        <p:nvPicPr>
          <p:cNvPr id="51" name="Kép 50">
            <a:extLst>
              <a:ext uri="{FF2B5EF4-FFF2-40B4-BE49-F238E27FC236}">
                <a16:creationId xmlns:a16="http://schemas.microsoft.com/office/drawing/2014/main" id="{FB03ECCB-1F03-4A63-9AB4-B1CF01B0B7A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61422" y="3676635"/>
            <a:ext cx="885892" cy="781259"/>
          </a:xfrm>
          <a:prstGeom prst="rect">
            <a:avLst/>
          </a:prstGeom>
        </p:spPr>
      </p:pic>
      <p:pic>
        <p:nvPicPr>
          <p:cNvPr id="3" name="Picture 2">
            <a:extLst>
              <a:ext uri="{FF2B5EF4-FFF2-40B4-BE49-F238E27FC236}">
                <a16:creationId xmlns:a16="http://schemas.microsoft.com/office/drawing/2014/main" id="{8826E226-F31F-43DE-9FD7-194B5DA51C2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54291" y="2979612"/>
            <a:ext cx="1341677" cy="816673"/>
          </a:xfrm>
          <a:prstGeom prst="rect">
            <a:avLst/>
          </a:prstGeom>
        </p:spPr>
      </p:pic>
      <p:cxnSp>
        <p:nvCxnSpPr>
          <p:cNvPr id="28" name="Egyenes összekötő 2">
            <a:extLst>
              <a:ext uri="{FF2B5EF4-FFF2-40B4-BE49-F238E27FC236}">
                <a16:creationId xmlns:a16="http://schemas.microsoft.com/office/drawing/2014/main" id="{47DBABC9-21AC-41A7-B386-762B3517A3E9}"/>
              </a:ext>
            </a:extLst>
          </p:cNvPr>
          <p:cNvCxnSpPr>
            <a:cxnSpLocks/>
          </p:cNvCxnSpPr>
          <p:nvPr/>
        </p:nvCxnSpPr>
        <p:spPr>
          <a:xfrm>
            <a:off x="0" y="4725248"/>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2" name="Dia számának helye 2">
            <a:extLst>
              <a:ext uri="{FF2B5EF4-FFF2-40B4-BE49-F238E27FC236}">
                <a16:creationId xmlns:a16="http://schemas.microsoft.com/office/drawing/2014/main" id="{1D620FD7-33DE-4C68-8E50-69B8AAA7226D}"/>
              </a:ext>
            </a:extLst>
          </p:cNvPr>
          <p:cNvSpPr>
            <a:spLocks noGrp="1"/>
          </p:cNvSpPr>
          <p:nvPr>
            <p:ph type="sldNum" sz="quarter" idx="12"/>
          </p:nvPr>
        </p:nvSpPr>
        <p:spPr>
          <a:xfrm>
            <a:off x="6719499" y="4779588"/>
            <a:ext cx="2133600" cy="273844"/>
          </a:xfrm>
        </p:spPr>
        <p:txBody>
          <a:bodyPr/>
          <a:lstStyle/>
          <a:p>
            <a:fld id="{7D901B6B-DBA4-45B4-AC3D-5BEE23A6DF66}" type="slidenum">
              <a:rPr lang="hu-HU" sz="1050" b="1">
                <a:solidFill>
                  <a:srgbClr val="002060"/>
                </a:solidFill>
                <a:latin typeface="+mj-lt"/>
              </a:rPr>
              <a:pPr/>
              <a:t>19</a:t>
            </a:fld>
            <a:endParaRPr lang="hu-HU" sz="1050" b="1" dirty="0">
              <a:solidFill>
                <a:srgbClr val="002060"/>
              </a:solidFill>
              <a:latin typeface="+mj-lt"/>
            </a:endParaRPr>
          </a:p>
        </p:txBody>
      </p:sp>
      <p:pic>
        <p:nvPicPr>
          <p:cNvPr id="56" name="Kép 55">
            <a:extLst>
              <a:ext uri="{FF2B5EF4-FFF2-40B4-BE49-F238E27FC236}">
                <a16:creationId xmlns:a16="http://schemas.microsoft.com/office/drawing/2014/main" id="{41155685-F01E-4670-A8C0-1AF25AC39B9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90902" y="4701019"/>
            <a:ext cx="1127313" cy="483355"/>
          </a:xfrm>
          <a:prstGeom prst="rect">
            <a:avLst/>
          </a:prstGeom>
        </p:spPr>
      </p:pic>
      <p:sp>
        <p:nvSpPr>
          <p:cNvPr id="57" name="Cím 1">
            <a:extLst>
              <a:ext uri="{FF2B5EF4-FFF2-40B4-BE49-F238E27FC236}">
                <a16:creationId xmlns:a16="http://schemas.microsoft.com/office/drawing/2014/main" id="{F54A84CE-450E-48F8-9DA7-6D1B5B39042F}"/>
              </a:ext>
            </a:extLst>
          </p:cNvPr>
          <p:cNvSpPr txBox="1">
            <a:spLocks/>
          </p:cNvSpPr>
          <p:nvPr/>
        </p:nvSpPr>
        <p:spPr>
          <a:xfrm>
            <a:off x="-75030" y="1419622"/>
            <a:ext cx="9144000" cy="208144"/>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sz="1000" b="1" dirty="0">
                <a:solidFill>
                  <a:srgbClr val="002060"/>
                </a:solidFill>
              </a:rPr>
              <a:t>KIEMELT SZAKMAI PARTNEREK:</a:t>
            </a:r>
            <a:endParaRPr lang="en-GB" sz="1000" b="1" dirty="0">
              <a:solidFill>
                <a:srgbClr val="002060"/>
              </a:solidFill>
            </a:endParaRPr>
          </a:p>
        </p:txBody>
      </p:sp>
      <p:sp>
        <p:nvSpPr>
          <p:cNvPr id="58" name="Cím 1">
            <a:extLst>
              <a:ext uri="{FF2B5EF4-FFF2-40B4-BE49-F238E27FC236}">
                <a16:creationId xmlns:a16="http://schemas.microsoft.com/office/drawing/2014/main" id="{F14AD72C-8F5E-4D23-A364-D936E7A5FB76}"/>
              </a:ext>
            </a:extLst>
          </p:cNvPr>
          <p:cNvSpPr txBox="1">
            <a:spLocks/>
          </p:cNvSpPr>
          <p:nvPr/>
        </p:nvSpPr>
        <p:spPr>
          <a:xfrm>
            <a:off x="-19168" y="2571750"/>
            <a:ext cx="9144000" cy="34760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sz="1000" b="1" dirty="0">
                <a:solidFill>
                  <a:srgbClr val="002060"/>
                </a:solidFill>
              </a:rPr>
              <a:t>EGYÜTTMŰKÖDŐ SZAKMAI PARTNEREK:</a:t>
            </a:r>
            <a:endParaRPr lang="en-GB" sz="1000" b="1" dirty="0">
              <a:solidFill>
                <a:srgbClr val="002060"/>
              </a:solidFill>
            </a:endParaRPr>
          </a:p>
        </p:txBody>
      </p:sp>
      <p:pic>
        <p:nvPicPr>
          <p:cNvPr id="7" name="Kép 6" descr="A képen objektum, óra látható&#10;&#10;Automatikusan generált leírás">
            <a:extLst>
              <a:ext uri="{FF2B5EF4-FFF2-40B4-BE49-F238E27FC236}">
                <a16:creationId xmlns:a16="http://schemas.microsoft.com/office/drawing/2014/main" id="{E63E1542-8753-479F-BFCE-99BC11C3687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779216" y="1708291"/>
            <a:ext cx="1194356" cy="603854"/>
          </a:xfrm>
          <a:prstGeom prst="rect">
            <a:avLst/>
          </a:prstGeom>
        </p:spPr>
      </p:pic>
      <p:pic>
        <p:nvPicPr>
          <p:cNvPr id="9" name="Kép 8" descr="A képen rajz, ing látható&#10;&#10;Automatikusan generált leírás">
            <a:extLst>
              <a:ext uri="{FF2B5EF4-FFF2-40B4-BE49-F238E27FC236}">
                <a16:creationId xmlns:a16="http://schemas.microsoft.com/office/drawing/2014/main" id="{5A691D1C-516A-47C8-8087-9BAFE8391F6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613874" y="3751674"/>
            <a:ext cx="1102158" cy="619964"/>
          </a:xfrm>
          <a:prstGeom prst="rect">
            <a:avLst/>
          </a:prstGeom>
        </p:spPr>
      </p:pic>
      <p:pic>
        <p:nvPicPr>
          <p:cNvPr id="12" name="Kép 11" descr="A képen rajz látható&#10;&#10;Automatikusan generált leírás">
            <a:extLst>
              <a:ext uri="{FF2B5EF4-FFF2-40B4-BE49-F238E27FC236}">
                <a16:creationId xmlns:a16="http://schemas.microsoft.com/office/drawing/2014/main" id="{4A0945AA-66DB-4530-8974-A272DCDD8B9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343570" y="3876037"/>
            <a:ext cx="1131446" cy="383489"/>
          </a:xfrm>
          <a:prstGeom prst="rect">
            <a:avLst/>
          </a:prstGeom>
        </p:spPr>
      </p:pic>
      <p:pic>
        <p:nvPicPr>
          <p:cNvPr id="14" name="Kép 13" descr="A képen épület, rajz látható&#10;&#10;Automatikusan generált leírás">
            <a:extLst>
              <a:ext uri="{FF2B5EF4-FFF2-40B4-BE49-F238E27FC236}">
                <a16:creationId xmlns:a16="http://schemas.microsoft.com/office/drawing/2014/main" id="{2C288483-0FC1-43D5-92CA-13D55D5032B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896062" y="3218288"/>
            <a:ext cx="1028011" cy="288234"/>
          </a:xfrm>
          <a:prstGeom prst="rect">
            <a:avLst/>
          </a:prstGeom>
        </p:spPr>
      </p:pic>
      <p:pic>
        <p:nvPicPr>
          <p:cNvPr id="16" name="Kép 15">
            <a:extLst>
              <a:ext uri="{FF2B5EF4-FFF2-40B4-BE49-F238E27FC236}">
                <a16:creationId xmlns:a16="http://schemas.microsoft.com/office/drawing/2014/main" id="{9344409B-8483-4CDD-8486-4CCAB3AE133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552" y="3057907"/>
            <a:ext cx="1080776" cy="594524"/>
          </a:xfrm>
          <a:prstGeom prst="rect">
            <a:avLst/>
          </a:prstGeom>
        </p:spPr>
      </p:pic>
      <p:pic>
        <p:nvPicPr>
          <p:cNvPr id="4" name="Picture 3" descr="A close up of a sign&#10;&#10;Description automatically generated">
            <a:extLst>
              <a:ext uri="{FF2B5EF4-FFF2-40B4-BE49-F238E27FC236}">
                <a16:creationId xmlns:a16="http://schemas.microsoft.com/office/drawing/2014/main" id="{E47C908B-6885-48DB-8098-F447B5CE2E72}"/>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34116" y="3932773"/>
            <a:ext cx="1404967" cy="257766"/>
          </a:xfrm>
          <a:prstGeom prst="rect">
            <a:avLst/>
          </a:prstGeom>
        </p:spPr>
      </p:pic>
      <p:pic>
        <p:nvPicPr>
          <p:cNvPr id="5" name="Kép 4" descr="A képen étel, rajz, aláírás látható&#10;&#10;Automatikusan generált leírás">
            <a:extLst>
              <a:ext uri="{FF2B5EF4-FFF2-40B4-BE49-F238E27FC236}">
                <a16:creationId xmlns:a16="http://schemas.microsoft.com/office/drawing/2014/main" id="{D2EFF9BD-EC89-40E7-8E10-BD4EA8983A6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820392" y="3804023"/>
            <a:ext cx="1341677" cy="388380"/>
          </a:xfrm>
          <a:prstGeom prst="rect">
            <a:avLst/>
          </a:prstGeom>
        </p:spPr>
      </p:pic>
      <p:pic>
        <p:nvPicPr>
          <p:cNvPr id="8" name="Kép 7" descr="A képen étel látható&#10;&#10;Automatikusan generált leírás">
            <a:extLst>
              <a:ext uri="{FF2B5EF4-FFF2-40B4-BE49-F238E27FC236}">
                <a16:creationId xmlns:a16="http://schemas.microsoft.com/office/drawing/2014/main" id="{14AB2E61-909E-4A30-ABC9-0399610399C3}"/>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712800" y="1674464"/>
            <a:ext cx="1314197" cy="507400"/>
          </a:xfrm>
          <a:prstGeom prst="rect">
            <a:avLst/>
          </a:prstGeom>
        </p:spPr>
      </p:pic>
      <p:pic>
        <p:nvPicPr>
          <p:cNvPr id="6" name="Picture 5" descr="A close up of a sign&#10;&#10;Description automatically generated">
            <a:extLst>
              <a:ext uri="{FF2B5EF4-FFF2-40B4-BE49-F238E27FC236}">
                <a16:creationId xmlns:a16="http://schemas.microsoft.com/office/drawing/2014/main" id="{754EFC42-FDE7-4740-8407-26EF82B978E9}"/>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900955" y="3241569"/>
            <a:ext cx="824005" cy="285106"/>
          </a:xfrm>
          <a:prstGeom prst="rect">
            <a:avLst/>
          </a:prstGeom>
        </p:spPr>
      </p:pic>
      <p:pic>
        <p:nvPicPr>
          <p:cNvPr id="11" name="Picture 10" descr="A close up of a sign&#10;&#10;Description automatically generated">
            <a:extLst>
              <a:ext uri="{FF2B5EF4-FFF2-40B4-BE49-F238E27FC236}">
                <a16:creationId xmlns:a16="http://schemas.microsoft.com/office/drawing/2014/main" id="{D62BF40C-DFD2-4221-A159-84062D821DF5}"/>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641942" y="3237657"/>
            <a:ext cx="1121044" cy="244028"/>
          </a:xfrm>
          <a:prstGeom prst="rect">
            <a:avLst/>
          </a:prstGeom>
        </p:spPr>
      </p:pic>
      <p:pic>
        <p:nvPicPr>
          <p:cNvPr id="36" name="Picture 24">
            <a:extLst>
              <a:ext uri="{FF2B5EF4-FFF2-40B4-BE49-F238E27FC236}">
                <a16:creationId xmlns:a16="http://schemas.microsoft.com/office/drawing/2014/main" id="{369C194A-37B9-44BA-958D-8BDF829BC9C4}"/>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l="19396" t="14647" r="18032" b="14965"/>
          <a:stretch/>
        </p:blipFill>
        <p:spPr>
          <a:xfrm>
            <a:off x="1058617" y="3131141"/>
            <a:ext cx="1080776" cy="457061"/>
          </a:xfrm>
          <a:prstGeom prst="rect">
            <a:avLst/>
          </a:prstGeom>
        </p:spPr>
      </p:pic>
      <p:sp>
        <p:nvSpPr>
          <p:cNvPr id="33" name="Rectangle 6">
            <a:extLst>
              <a:ext uri="{FF2B5EF4-FFF2-40B4-BE49-F238E27FC236}">
                <a16:creationId xmlns:a16="http://schemas.microsoft.com/office/drawing/2014/main" id="{85588353-EFFB-6147-8F2F-A38B771C5042}"/>
              </a:ext>
            </a:extLst>
          </p:cNvPr>
          <p:cNvSpPr/>
          <p:nvPr/>
        </p:nvSpPr>
        <p:spPr>
          <a:xfrm>
            <a:off x="316742" y="349432"/>
            <a:ext cx="4687306" cy="400110"/>
          </a:xfrm>
          <a:prstGeom prst="rect">
            <a:avLst/>
          </a:prstGeom>
          <a:ln>
            <a:solidFill>
              <a:srgbClr val="1A2B63"/>
            </a:solidFill>
          </a:ln>
        </p:spPr>
        <p:txBody>
          <a:bodyPr wrap="square">
            <a:spAutoFit/>
          </a:bodyPr>
          <a:lstStyle/>
          <a:p>
            <a:r>
              <a:rPr lang="hu-HU" sz="2000" b="1" dirty="0">
                <a:solidFill>
                  <a:srgbClr val="1A2B63"/>
                </a:solidFill>
              </a:rPr>
              <a:t>SZAKMAI KÖZÖSSÉGÜNK ÉS PARTNEREINK</a:t>
            </a:r>
            <a:endParaRPr lang="en-GB" sz="2000" b="1" dirty="0">
              <a:solidFill>
                <a:srgbClr val="1A2B63"/>
              </a:solidFill>
            </a:endParaRPr>
          </a:p>
        </p:txBody>
      </p:sp>
      <p:pic>
        <p:nvPicPr>
          <p:cNvPr id="41" name="Kép 40">
            <a:extLst>
              <a:ext uri="{FF2B5EF4-FFF2-40B4-BE49-F238E27FC236}">
                <a16:creationId xmlns:a16="http://schemas.microsoft.com/office/drawing/2014/main" id="{BAAE2848-BED7-454E-AB54-EFCC649DADC5}"/>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43" name="Élőláb helye 1">
            <a:extLst>
              <a:ext uri="{FF2B5EF4-FFF2-40B4-BE49-F238E27FC236}">
                <a16:creationId xmlns:a16="http://schemas.microsoft.com/office/drawing/2014/main" id="{E87EBBD3-F423-434E-B6EC-DDF7CB26A21E}"/>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Tree>
    <p:extLst>
      <p:ext uri="{BB962C8B-B14F-4D97-AF65-F5344CB8AC3E}">
        <p14:creationId xmlns:p14="http://schemas.microsoft.com/office/powerpoint/2010/main" val="3806266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Élőláb helye 1">
            <a:extLst>
              <a:ext uri="{FF2B5EF4-FFF2-40B4-BE49-F238E27FC236}">
                <a16:creationId xmlns:a16="http://schemas.microsoft.com/office/drawing/2014/main" id="{5EBCE998-9787-9D43-A2DC-FF05726BC2DB}"/>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
        <p:nvSpPr>
          <p:cNvPr id="6" name="Dia számának helye 2">
            <a:extLst>
              <a:ext uri="{FF2B5EF4-FFF2-40B4-BE49-F238E27FC236}">
                <a16:creationId xmlns:a16="http://schemas.microsoft.com/office/drawing/2014/main" id="{082E4346-1D8E-3F42-8D5F-61FD965A21F8}"/>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2</a:t>
            </a:fld>
            <a:endParaRPr lang="hu-HU" sz="1050" b="1" dirty="0">
              <a:solidFill>
                <a:srgbClr val="002060"/>
              </a:solidFill>
            </a:endParaRPr>
          </a:p>
        </p:txBody>
      </p:sp>
      <p:pic>
        <p:nvPicPr>
          <p:cNvPr id="7" name="Kép 6">
            <a:extLst>
              <a:ext uri="{FF2B5EF4-FFF2-40B4-BE49-F238E27FC236}">
                <a16:creationId xmlns:a16="http://schemas.microsoft.com/office/drawing/2014/main" id="{CFCE7056-FBF5-504C-B914-05556F2528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sp>
        <p:nvSpPr>
          <p:cNvPr id="8" name="Rectangle 6">
            <a:extLst>
              <a:ext uri="{FF2B5EF4-FFF2-40B4-BE49-F238E27FC236}">
                <a16:creationId xmlns:a16="http://schemas.microsoft.com/office/drawing/2014/main" id="{C394E4DD-DAB4-7042-B7FE-1668F5CB1DC1}"/>
              </a:ext>
            </a:extLst>
          </p:cNvPr>
          <p:cNvSpPr/>
          <p:nvPr/>
        </p:nvSpPr>
        <p:spPr>
          <a:xfrm>
            <a:off x="326032" y="411510"/>
            <a:ext cx="1653680" cy="400110"/>
          </a:xfrm>
          <a:prstGeom prst="rect">
            <a:avLst/>
          </a:prstGeom>
          <a:ln>
            <a:solidFill>
              <a:srgbClr val="1A2B63"/>
            </a:solidFill>
          </a:ln>
        </p:spPr>
        <p:txBody>
          <a:bodyPr wrap="square">
            <a:spAutoFit/>
          </a:bodyPr>
          <a:lstStyle/>
          <a:p>
            <a:r>
              <a:rPr lang="hu-HU" sz="2000" b="1" dirty="0">
                <a:solidFill>
                  <a:srgbClr val="1A2B63"/>
                </a:solidFill>
              </a:rPr>
              <a:t>A KÉPZÉSRŐL</a:t>
            </a:r>
            <a:endParaRPr lang="en-GB" sz="2000" b="1" dirty="0">
              <a:solidFill>
                <a:srgbClr val="1A2B63"/>
              </a:solidFill>
            </a:endParaRPr>
          </a:p>
        </p:txBody>
      </p:sp>
      <p:sp>
        <p:nvSpPr>
          <p:cNvPr id="9" name="Szövegdoboz 8">
            <a:extLst>
              <a:ext uri="{FF2B5EF4-FFF2-40B4-BE49-F238E27FC236}">
                <a16:creationId xmlns:a16="http://schemas.microsoft.com/office/drawing/2014/main" id="{FFB3F649-3A18-AE44-AD0A-05CA49192CFB}"/>
              </a:ext>
            </a:extLst>
          </p:cNvPr>
          <p:cNvSpPr txBox="1"/>
          <p:nvPr/>
        </p:nvSpPr>
        <p:spPr>
          <a:xfrm>
            <a:off x="326032" y="1021409"/>
            <a:ext cx="3744416" cy="3693319"/>
          </a:xfrm>
          <a:prstGeom prst="rect">
            <a:avLst/>
          </a:prstGeom>
          <a:noFill/>
        </p:spPr>
        <p:txBody>
          <a:bodyPr wrap="square">
            <a:spAutoFit/>
          </a:bodyPr>
          <a:lstStyle/>
          <a:p>
            <a:r>
              <a:rPr lang="hu-HU" dirty="0">
                <a:solidFill>
                  <a:srgbClr val="1A2B63"/>
                </a:solidFill>
              </a:rPr>
              <a:t>Magyarország nemzetgazdaságának kiemelkedő kihívásaira válaszul készül az eddigi </a:t>
            </a:r>
            <a:r>
              <a:rPr lang="hu-HU" b="1" dirty="0">
                <a:solidFill>
                  <a:srgbClr val="0000FF"/>
                </a:solidFill>
              </a:rPr>
              <a:t>legátfogóbb KKV-nak szóló képzési csomag</a:t>
            </a:r>
            <a:r>
              <a:rPr lang="hu-HU" dirty="0">
                <a:solidFill>
                  <a:srgbClr val="1A2B63"/>
                </a:solidFill>
              </a:rPr>
              <a:t> a Budapest Institute of Banking (BIB) Zrt-nél.</a:t>
            </a:r>
          </a:p>
          <a:p>
            <a:endParaRPr lang="hu-HU" dirty="0">
              <a:solidFill>
                <a:srgbClr val="1A2B63"/>
              </a:solidFill>
            </a:endParaRPr>
          </a:p>
          <a:p>
            <a:r>
              <a:rPr lang="hu-HU" dirty="0">
                <a:solidFill>
                  <a:srgbClr val="1A2B63"/>
                </a:solidFill>
              </a:rPr>
              <a:t>Egy olyan referenciaértékkel bíró, </a:t>
            </a:r>
            <a:r>
              <a:rPr lang="hu-HU" b="1" dirty="0">
                <a:solidFill>
                  <a:srgbClr val="0000FF"/>
                </a:solidFill>
              </a:rPr>
              <a:t>egyedülálló digitális tananyag</a:t>
            </a:r>
            <a:r>
              <a:rPr lang="hu-HU" dirty="0">
                <a:solidFill>
                  <a:srgbClr val="1A2B63"/>
                </a:solidFill>
              </a:rPr>
              <a:t>ot lehet elvégezni, amely </a:t>
            </a:r>
            <a:r>
              <a:rPr lang="hu-HU" b="1" dirty="0">
                <a:solidFill>
                  <a:srgbClr val="0000FF"/>
                </a:solidFill>
              </a:rPr>
              <a:t>választ ad </a:t>
            </a:r>
            <a:r>
              <a:rPr lang="hu-HU" dirty="0">
                <a:solidFill>
                  <a:srgbClr val="1A2B63"/>
                </a:solidFill>
              </a:rPr>
              <a:t>egy </a:t>
            </a:r>
            <a:r>
              <a:rPr lang="hu-HU" b="1" dirty="0">
                <a:solidFill>
                  <a:srgbClr val="0000FF"/>
                </a:solidFill>
              </a:rPr>
              <a:t>vállalkozásokat érintő összes releváns témára, kiemelt fókusszal a humántőke jelentőségére a digitális transzformáció során. </a:t>
            </a:r>
            <a:endParaRPr lang="en-GB" b="1" dirty="0">
              <a:solidFill>
                <a:srgbClr val="0000FF"/>
              </a:solidFill>
            </a:endParaRPr>
          </a:p>
        </p:txBody>
      </p:sp>
      <p:pic>
        <p:nvPicPr>
          <p:cNvPr id="11" name="Kép 10">
            <a:extLst>
              <a:ext uri="{FF2B5EF4-FFF2-40B4-BE49-F238E27FC236}">
                <a16:creationId xmlns:a16="http://schemas.microsoft.com/office/drawing/2014/main" id="{CE952CEE-33B4-6B40-81EC-98848B0CB3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4" t="16045" r="-234" b="15424"/>
          <a:stretch/>
        </p:blipFill>
        <p:spPr>
          <a:xfrm>
            <a:off x="4572001" y="0"/>
            <a:ext cx="4572000" cy="4701018"/>
          </a:xfrm>
          <a:prstGeom prst="rect">
            <a:avLst/>
          </a:prstGeom>
        </p:spPr>
      </p:pic>
      <p:pic>
        <p:nvPicPr>
          <p:cNvPr id="12" name="Kép 11">
            <a:extLst>
              <a:ext uri="{FF2B5EF4-FFF2-40B4-BE49-F238E27FC236}">
                <a16:creationId xmlns:a16="http://schemas.microsoft.com/office/drawing/2014/main" id="{FB3B1E10-7BD1-E147-9A98-E356BDB231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cxnSp>
        <p:nvCxnSpPr>
          <p:cNvPr id="13" name="Egyenes összekötő 12">
            <a:extLst>
              <a:ext uri="{FF2B5EF4-FFF2-40B4-BE49-F238E27FC236}">
                <a16:creationId xmlns:a16="http://schemas.microsoft.com/office/drawing/2014/main" id="{7D067F58-5B8B-8D46-AB52-A65A68771038}"/>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399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a:extLst>
              <a:ext uri="{FF2B5EF4-FFF2-40B4-BE49-F238E27FC236}">
                <a16:creationId xmlns:a16="http://schemas.microsoft.com/office/drawing/2014/main" id="{31E73D53-3FEA-634A-B2B2-E134C268D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4711742"/>
          </a:xfrm>
          <a:prstGeom prst="rect">
            <a:avLst/>
          </a:prstGeom>
        </p:spPr>
      </p:pic>
      <p:pic>
        <p:nvPicPr>
          <p:cNvPr id="6" name="Kép 5">
            <a:extLst>
              <a:ext uri="{FF2B5EF4-FFF2-40B4-BE49-F238E27FC236}">
                <a16:creationId xmlns:a16="http://schemas.microsoft.com/office/drawing/2014/main" id="{73D9F3D3-838D-40B3-855D-F7A3645850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sp>
        <p:nvSpPr>
          <p:cNvPr id="8" name="Rectangle 6">
            <a:extLst>
              <a:ext uri="{FF2B5EF4-FFF2-40B4-BE49-F238E27FC236}">
                <a16:creationId xmlns:a16="http://schemas.microsoft.com/office/drawing/2014/main" id="{85457C7C-829F-4378-9C53-009454525FB1}"/>
              </a:ext>
            </a:extLst>
          </p:cNvPr>
          <p:cNvSpPr/>
          <p:nvPr/>
        </p:nvSpPr>
        <p:spPr>
          <a:xfrm>
            <a:off x="0" y="1774607"/>
            <a:ext cx="9144000" cy="1015663"/>
          </a:xfrm>
          <a:prstGeom prst="rect">
            <a:avLst/>
          </a:prstGeom>
        </p:spPr>
        <p:txBody>
          <a:bodyPr wrap="square">
            <a:spAutoFit/>
          </a:bodyPr>
          <a:lstStyle/>
          <a:p>
            <a:pPr algn="ctr"/>
            <a:r>
              <a:rPr lang="hu-HU" sz="6000" b="1" dirty="0">
                <a:solidFill>
                  <a:schemeClr val="bg1"/>
                </a:solidFill>
              </a:rPr>
              <a:t>Köszönöm a figyelmet!</a:t>
            </a:r>
          </a:p>
        </p:txBody>
      </p:sp>
      <p:pic>
        <p:nvPicPr>
          <p:cNvPr id="10" name="Kép 9" descr="A képen rajz látható&#10;&#10;Automatikusan generált leírás">
            <a:extLst>
              <a:ext uri="{FF2B5EF4-FFF2-40B4-BE49-F238E27FC236}">
                <a16:creationId xmlns:a16="http://schemas.microsoft.com/office/drawing/2014/main" id="{0E167F7D-2B46-4699-81C2-540603ECBC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07386" y="290657"/>
            <a:ext cx="1129227" cy="1129227"/>
          </a:xfrm>
          <a:prstGeom prst="rect">
            <a:avLst/>
          </a:prstGeom>
        </p:spPr>
      </p:pic>
      <p:sp>
        <p:nvSpPr>
          <p:cNvPr id="12" name="Rectangle 6">
            <a:extLst>
              <a:ext uri="{FF2B5EF4-FFF2-40B4-BE49-F238E27FC236}">
                <a16:creationId xmlns:a16="http://schemas.microsoft.com/office/drawing/2014/main" id="{59A7F260-64F7-7543-9BE2-09DE333C49B0}"/>
              </a:ext>
            </a:extLst>
          </p:cNvPr>
          <p:cNvSpPr/>
          <p:nvPr/>
        </p:nvSpPr>
        <p:spPr>
          <a:xfrm>
            <a:off x="0" y="3533550"/>
            <a:ext cx="9144000" cy="707886"/>
          </a:xfrm>
          <a:prstGeom prst="rect">
            <a:avLst/>
          </a:prstGeom>
        </p:spPr>
        <p:txBody>
          <a:bodyPr wrap="square">
            <a:spAutoFit/>
          </a:bodyPr>
          <a:lstStyle/>
          <a:p>
            <a:pPr algn="ctr"/>
            <a:r>
              <a:rPr lang="hu-HU" sz="2000" dirty="0">
                <a:solidFill>
                  <a:schemeClr val="bg1"/>
                </a:solidFill>
              </a:rPr>
              <a:t>www.bib-edu.hu</a:t>
            </a:r>
          </a:p>
          <a:p>
            <a:pPr algn="ctr"/>
            <a:r>
              <a:rPr lang="hu-HU" sz="2000" dirty="0">
                <a:solidFill>
                  <a:schemeClr val="bg1"/>
                </a:solidFill>
              </a:rPr>
              <a:t>www.ekkv.hu</a:t>
            </a:r>
          </a:p>
        </p:txBody>
      </p:sp>
    </p:spTree>
    <p:extLst>
      <p:ext uri="{BB962C8B-B14F-4D97-AF65-F5344CB8AC3E}">
        <p14:creationId xmlns:p14="http://schemas.microsoft.com/office/powerpoint/2010/main" val="1649482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a számának helye 2">
            <a:extLst>
              <a:ext uri="{FF2B5EF4-FFF2-40B4-BE49-F238E27FC236}">
                <a16:creationId xmlns:a16="http://schemas.microsoft.com/office/drawing/2014/main" id="{41FD81CE-3A29-40EF-AFEA-C9F78EC335A2}"/>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3</a:t>
            </a:fld>
            <a:endParaRPr lang="hu-HU" sz="1050" b="1" dirty="0">
              <a:solidFill>
                <a:srgbClr val="002060"/>
              </a:solidFill>
            </a:endParaRPr>
          </a:p>
        </p:txBody>
      </p:sp>
      <p:pic>
        <p:nvPicPr>
          <p:cNvPr id="8" name="Kép 7">
            <a:extLst>
              <a:ext uri="{FF2B5EF4-FFF2-40B4-BE49-F238E27FC236}">
                <a16:creationId xmlns:a16="http://schemas.microsoft.com/office/drawing/2014/main" id="{43E3E15C-BF8A-40FB-88AB-86C1044742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sp>
        <p:nvSpPr>
          <p:cNvPr id="9" name="Rectangle 6">
            <a:extLst>
              <a:ext uri="{FF2B5EF4-FFF2-40B4-BE49-F238E27FC236}">
                <a16:creationId xmlns:a16="http://schemas.microsoft.com/office/drawing/2014/main" id="{96F068A8-2836-4390-8BC8-D32B9967050E}"/>
              </a:ext>
            </a:extLst>
          </p:cNvPr>
          <p:cNvSpPr/>
          <p:nvPr/>
        </p:nvSpPr>
        <p:spPr>
          <a:xfrm>
            <a:off x="395536" y="358153"/>
            <a:ext cx="2016222" cy="400110"/>
          </a:xfrm>
          <a:prstGeom prst="rect">
            <a:avLst/>
          </a:prstGeom>
          <a:ln>
            <a:solidFill>
              <a:srgbClr val="1A2B63"/>
            </a:solidFill>
          </a:ln>
        </p:spPr>
        <p:txBody>
          <a:bodyPr wrap="square">
            <a:spAutoFit/>
          </a:bodyPr>
          <a:lstStyle/>
          <a:p>
            <a:r>
              <a:rPr lang="hu-HU" sz="2000" b="1" dirty="0">
                <a:solidFill>
                  <a:srgbClr val="1A2B63"/>
                </a:solidFill>
              </a:rPr>
              <a:t>MIÉRT FONTOS?</a:t>
            </a:r>
            <a:endParaRPr lang="en-GB" sz="2000" b="1" dirty="0">
              <a:solidFill>
                <a:srgbClr val="1A2B63"/>
              </a:solidFill>
            </a:endParaRPr>
          </a:p>
        </p:txBody>
      </p:sp>
      <p:cxnSp>
        <p:nvCxnSpPr>
          <p:cNvPr id="10" name="Egyenes összekötő 9">
            <a:extLst>
              <a:ext uri="{FF2B5EF4-FFF2-40B4-BE49-F238E27FC236}">
                <a16:creationId xmlns:a16="http://schemas.microsoft.com/office/drawing/2014/main" id="{0C5A6E5C-11DA-4477-BF82-B971B704030F}"/>
              </a:ext>
            </a:extLst>
          </p:cNvPr>
          <p:cNvCxnSpPr>
            <a:cxnSpLocks/>
          </p:cNvCxnSpPr>
          <p:nvPr/>
        </p:nvCxnSpPr>
        <p:spPr>
          <a:xfrm>
            <a:off x="455289" y="733797"/>
            <a:ext cx="17236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zövegdoboz 12">
            <a:extLst>
              <a:ext uri="{FF2B5EF4-FFF2-40B4-BE49-F238E27FC236}">
                <a16:creationId xmlns:a16="http://schemas.microsoft.com/office/drawing/2014/main" id="{0E4D4C4F-D737-45AD-B69F-B2D4920DD71C}"/>
              </a:ext>
            </a:extLst>
          </p:cNvPr>
          <p:cNvSpPr txBox="1"/>
          <p:nvPr/>
        </p:nvSpPr>
        <p:spPr>
          <a:xfrm>
            <a:off x="455289" y="2286101"/>
            <a:ext cx="3744416" cy="2031325"/>
          </a:xfrm>
          <a:prstGeom prst="rect">
            <a:avLst/>
          </a:prstGeom>
          <a:noFill/>
        </p:spPr>
        <p:txBody>
          <a:bodyPr wrap="square">
            <a:spAutoFit/>
          </a:bodyPr>
          <a:lstStyle/>
          <a:p>
            <a:pPr marL="285750" indent="-285750">
              <a:buFont typeface="Arial" panose="020B0604020202020204" pitchFamily="34" charset="0"/>
              <a:buChar char="•"/>
            </a:pPr>
            <a:r>
              <a:rPr lang="hu-HU" dirty="0">
                <a:solidFill>
                  <a:srgbClr val="1A2B63"/>
                </a:solidFill>
              </a:rPr>
              <a:t>saját tempóban elvégezhető</a:t>
            </a:r>
          </a:p>
          <a:p>
            <a:pPr marL="285750" indent="-285750">
              <a:buFont typeface="Arial" panose="020B0604020202020204" pitchFamily="34" charset="0"/>
              <a:buChar char="•"/>
            </a:pPr>
            <a:r>
              <a:rPr lang="hu-HU" dirty="0">
                <a:solidFill>
                  <a:srgbClr val="1A2B63"/>
                </a:solidFill>
              </a:rPr>
              <a:t>online workshopok &amp; konzultációk</a:t>
            </a:r>
          </a:p>
          <a:p>
            <a:pPr marL="285750" indent="-285750">
              <a:buFont typeface="Arial" panose="020B0604020202020204" pitchFamily="34" charset="0"/>
              <a:buChar char="•"/>
            </a:pPr>
            <a:r>
              <a:rPr lang="hu-HU" dirty="0">
                <a:solidFill>
                  <a:srgbClr val="1A2B63"/>
                </a:solidFill>
              </a:rPr>
              <a:t>komplex tudástár</a:t>
            </a:r>
          </a:p>
          <a:p>
            <a:pPr marL="285750" indent="-285750">
              <a:buFont typeface="Arial" panose="020B0604020202020204" pitchFamily="34" charset="0"/>
              <a:buChar char="•"/>
            </a:pPr>
            <a:r>
              <a:rPr lang="hu-HU" dirty="0">
                <a:solidFill>
                  <a:srgbClr val="1A2B63"/>
                </a:solidFill>
              </a:rPr>
              <a:t>átfogó betekintés több sikeres vállalat működésébe</a:t>
            </a:r>
          </a:p>
          <a:p>
            <a:pPr marL="285750" indent="-285750">
              <a:buFont typeface="Arial" panose="020B0604020202020204" pitchFamily="34" charset="0"/>
              <a:buChar char="•"/>
            </a:pPr>
            <a:r>
              <a:rPr lang="hu-HU" dirty="0">
                <a:solidFill>
                  <a:srgbClr val="1A2B63"/>
                </a:solidFill>
              </a:rPr>
              <a:t>trendek és konkrét megoldási javaslatok</a:t>
            </a:r>
          </a:p>
        </p:txBody>
      </p:sp>
      <p:pic>
        <p:nvPicPr>
          <p:cNvPr id="15" name="Kép 14">
            <a:extLst>
              <a:ext uri="{FF2B5EF4-FFF2-40B4-BE49-F238E27FC236}">
                <a16:creationId xmlns:a16="http://schemas.microsoft.com/office/drawing/2014/main" id="{D9587E36-6A23-4FCD-911B-84BFCE217FE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014" r="30203"/>
          <a:stretch/>
        </p:blipFill>
        <p:spPr>
          <a:xfrm>
            <a:off x="4583959" y="0"/>
            <a:ext cx="4560042" cy="4701005"/>
          </a:xfrm>
          <a:prstGeom prst="rect">
            <a:avLst/>
          </a:prstGeom>
        </p:spPr>
      </p:pic>
      <p:cxnSp>
        <p:nvCxnSpPr>
          <p:cNvPr id="17" name="Egyenes összekötő 16">
            <a:extLst>
              <a:ext uri="{FF2B5EF4-FFF2-40B4-BE49-F238E27FC236}">
                <a16:creationId xmlns:a16="http://schemas.microsoft.com/office/drawing/2014/main" id="{7C03A490-5CEE-4B15-8607-BBBDFA2FA4A4}"/>
              </a:ext>
            </a:extLst>
          </p:cNvPr>
          <p:cNvCxnSpPr/>
          <p:nvPr/>
        </p:nvCxnSpPr>
        <p:spPr>
          <a:xfrm>
            <a:off x="4572000" y="0"/>
            <a:ext cx="0" cy="47010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églalap 1">
            <a:extLst>
              <a:ext uri="{FF2B5EF4-FFF2-40B4-BE49-F238E27FC236}">
                <a16:creationId xmlns:a16="http://schemas.microsoft.com/office/drawing/2014/main" id="{7E12B4A4-8AAC-4A4D-BB05-E19A679B318B}"/>
              </a:ext>
            </a:extLst>
          </p:cNvPr>
          <p:cNvSpPr/>
          <p:nvPr/>
        </p:nvSpPr>
        <p:spPr>
          <a:xfrm>
            <a:off x="395536" y="843558"/>
            <a:ext cx="3888432" cy="769441"/>
          </a:xfrm>
          <a:prstGeom prst="rect">
            <a:avLst/>
          </a:prstGeom>
        </p:spPr>
        <p:txBody>
          <a:bodyPr wrap="square">
            <a:spAutoFit/>
          </a:bodyPr>
          <a:lstStyle/>
          <a:p>
            <a:r>
              <a:rPr lang="hu-HU" sz="2200" b="1" dirty="0">
                <a:solidFill>
                  <a:srgbClr val="0000FF"/>
                </a:solidFill>
              </a:rPr>
              <a:t>Mert a digitális transzformáció </a:t>
            </a:r>
            <a:br>
              <a:rPr lang="hu-HU" sz="2200" b="1" dirty="0">
                <a:solidFill>
                  <a:srgbClr val="0000FF"/>
                </a:solidFill>
              </a:rPr>
            </a:br>
            <a:r>
              <a:rPr lang="hu-HU" sz="2200" b="1" dirty="0">
                <a:solidFill>
                  <a:srgbClr val="0000FF"/>
                </a:solidFill>
              </a:rPr>
              <a:t>nem cél, hanem eszköz!</a:t>
            </a:r>
            <a:endParaRPr lang="hu-HU" sz="2200" dirty="0">
              <a:solidFill>
                <a:srgbClr val="0000FF"/>
              </a:solidFill>
            </a:endParaRPr>
          </a:p>
        </p:txBody>
      </p:sp>
      <p:sp>
        <p:nvSpPr>
          <p:cNvPr id="16" name="Rectangle 6">
            <a:extLst>
              <a:ext uri="{FF2B5EF4-FFF2-40B4-BE49-F238E27FC236}">
                <a16:creationId xmlns:a16="http://schemas.microsoft.com/office/drawing/2014/main" id="{CAA877F2-C80D-9D4C-BE53-2F59831B3A5C}"/>
              </a:ext>
            </a:extLst>
          </p:cNvPr>
          <p:cNvSpPr/>
          <p:nvPr/>
        </p:nvSpPr>
        <p:spPr>
          <a:xfrm>
            <a:off x="383357" y="1838852"/>
            <a:ext cx="2016220" cy="400110"/>
          </a:xfrm>
          <a:prstGeom prst="rect">
            <a:avLst/>
          </a:prstGeom>
          <a:ln>
            <a:solidFill>
              <a:srgbClr val="1A2B63"/>
            </a:solidFill>
          </a:ln>
        </p:spPr>
        <p:txBody>
          <a:bodyPr wrap="square">
            <a:spAutoFit/>
          </a:bodyPr>
          <a:lstStyle/>
          <a:p>
            <a:r>
              <a:rPr lang="hu-HU" sz="2000" b="1" dirty="0">
                <a:solidFill>
                  <a:srgbClr val="1A2B63"/>
                </a:solidFill>
              </a:rPr>
              <a:t>MITŐL EGYEDI?</a:t>
            </a:r>
            <a:endParaRPr lang="en-GB" sz="2000" b="1" dirty="0">
              <a:solidFill>
                <a:srgbClr val="1A2B63"/>
              </a:solidFill>
            </a:endParaRPr>
          </a:p>
        </p:txBody>
      </p:sp>
      <p:pic>
        <p:nvPicPr>
          <p:cNvPr id="18" name="Kép 17">
            <a:extLst>
              <a:ext uri="{FF2B5EF4-FFF2-40B4-BE49-F238E27FC236}">
                <a16:creationId xmlns:a16="http://schemas.microsoft.com/office/drawing/2014/main" id="{4E8D9B7D-3654-EF42-B319-0D850A5414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20" name="Élőláb helye 1">
            <a:extLst>
              <a:ext uri="{FF2B5EF4-FFF2-40B4-BE49-F238E27FC236}">
                <a16:creationId xmlns:a16="http://schemas.microsoft.com/office/drawing/2014/main" id="{9BBB172C-12B8-DA40-9FC6-364448D9C4E4}"/>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cxnSp>
        <p:nvCxnSpPr>
          <p:cNvPr id="19" name="Egyenes összekötő 18">
            <a:extLst>
              <a:ext uri="{FF2B5EF4-FFF2-40B4-BE49-F238E27FC236}">
                <a16:creationId xmlns:a16="http://schemas.microsoft.com/office/drawing/2014/main" id="{1DB49216-FD38-D446-BF7C-A28D098801AF}"/>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918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ép 10">
            <a:extLst>
              <a:ext uri="{FF2B5EF4-FFF2-40B4-BE49-F238E27FC236}">
                <a16:creationId xmlns:a16="http://schemas.microsoft.com/office/drawing/2014/main" id="{D576340E-DA96-8C42-8AB6-6F5ACDD173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4711742"/>
          </a:xfrm>
          <a:prstGeom prst="rect">
            <a:avLst/>
          </a:prstGeom>
        </p:spPr>
      </p:pic>
      <p:sp>
        <p:nvSpPr>
          <p:cNvPr id="5" name="Dia számának helye 2">
            <a:extLst>
              <a:ext uri="{FF2B5EF4-FFF2-40B4-BE49-F238E27FC236}">
                <a16:creationId xmlns:a16="http://schemas.microsoft.com/office/drawing/2014/main" id="{D4A9DB34-CD22-443F-9BE7-9659AED63FDF}"/>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4</a:t>
            </a:fld>
            <a:endParaRPr lang="hu-HU" sz="1050" b="1" dirty="0">
              <a:solidFill>
                <a:srgbClr val="002060"/>
              </a:solidFill>
            </a:endParaRPr>
          </a:p>
        </p:txBody>
      </p:sp>
      <p:pic>
        <p:nvPicPr>
          <p:cNvPr id="6" name="Kép 5">
            <a:extLst>
              <a:ext uri="{FF2B5EF4-FFF2-40B4-BE49-F238E27FC236}">
                <a16:creationId xmlns:a16="http://schemas.microsoft.com/office/drawing/2014/main" id="{846E049C-67DB-4103-9839-F3A65CAC98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sp>
        <p:nvSpPr>
          <p:cNvPr id="14" name="Rectangle 6">
            <a:extLst>
              <a:ext uri="{FF2B5EF4-FFF2-40B4-BE49-F238E27FC236}">
                <a16:creationId xmlns:a16="http://schemas.microsoft.com/office/drawing/2014/main" id="{1C452F38-E5D2-4D94-B621-DF3AC7A98394}"/>
              </a:ext>
            </a:extLst>
          </p:cNvPr>
          <p:cNvSpPr/>
          <p:nvPr/>
        </p:nvSpPr>
        <p:spPr>
          <a:xfrm>
            <a:off x="0" y="1679198"/>
            <a:ext cx="9144000" cy="2277547"/>
          </a:xfrm>
          <a:prstGeom prst="rect">
            <a:avLst/>
          </a:prstGeom>
        </p:spPr>
        <p:txBody>
          <a:bodyPr wrap="square">
            <a:spAutoFit/>
          </a:bodyPr>
          <a:lstStyle/>
          <a:p>
            <a:pPr algn="ctr"/>
            <a:r>
              <a:rPr lang="hu-HU" sz="5500" b="1" dirty="0">
                <a:solidFill>
                  <a:schemeClr val="bg1"/>
                </a:solidFill>
              </a:rPr>
              <a:t>AZ E-LEARNING </a:t>
            </a:r>
          </a:p>
          <a:p>
            <a:pPr algn="ctr"/>
            <a:r>
              <a:rPr lang="hu-HU" sz="5500" b="1" dirty="0">
                <a:solidFill>
                  <a:schemeClr val="bg1"/>
                </a:solidFill>
              </a:rPr>
              <a:t>KÉPZÉS BEMUTATÁSA – </a:t>
            </a:r>
          </a:p>
          <a:p>
            <a:pPr algn="ctr"/>
            <a:r>
              <a:rPr lang="hu-HU" sz="3200" b="1" dirty="0">
                <a:solidFill>
                  <a:schemeClr val="bg1"/>
                </a:solidFill>
              </a:rPr>
              <a:t>a „hogyan”</a:t>
            </a:r>
          </a:p>
        </p:txBody>
      </p:sp>
      <p:sp>
        <p:nvSpPr>
          <p:cNvPr id="16" name="Szövegdoboz 15">
            <a:extLst>
              <a:ext uri="{FF2B5EF4-FFF2-40B4-BE49-F238E27FC236}">
                <a16:creationId xmlns:a16="http://schemas.microsoft.com/office/drawing/2014/main" id="{B7357602-A0BB-4D34-B642-0A680D6271D4}"/>
              </a:ext>
            </a:extLst>
          </p:cNvPr>
          <p:cNvSpPr txBox="1"/>
          <p:nvPr/>
        </p:nvSpPr>
        <p:spPr>
          <a:xfrm>
            <a:off x="0" y="4299942"/>
            <a:ext cx="9144000" cy="230832"/>
          </a:xfrm>
          <a:prstGeom prst="rect">
            <a:avLst/>
          </a:prstGeom>
          <a:noFill/>
        </p:spPr>
        <p:txBody>
          <a:bodyPr wrap="square">
            <a:spAutoFit/>
          </a:bodyPr>
          <a:lstStyle/>
          <a:p>
            <a:pPr algn="ctr"/>
            <a:r>
              <a:rPr lang="hu-HU" sz="900" dirty="0">
                <a:solidFill>
                  <a:schemeClr val="bg1"/>
                </a:solidFill>
                <a:effectLst/>
                <a:latin typeface="+mj-lt"/>
                <a:ea typeface="Calibri" panose="020F0502020204030204" pitchFamily="34" charset="0"/>
              </a:rPr>
              <a:t>A </a:t>
            </a:r>
            <a:r>
              <a:rPr lang="hu-HU" sz="900" i="1" dirty="0">
                <a:solidFill>
                  <a:schemeClr val="bg1"/>
                </a:solidFill>
                <a:effectLst/>
                <a:latin typeface="+mj-lt"/>
                <a:ea typeface="Calibri" panose="020F0502020204030204" pitchFamily="34" charset="0"/>
              </a:rPr>
              <a:t>GINOP-1.1.10-20 a </a:t>
            </a:r>
            <a:r>
              <a:rPr lang="hu-HU" sz="900" i="1" dirty="0" err="1">
                <a:solidFill>
                  <a:schemeClr val="bg1"/>
                </a:solidFill>
                <a:effectLst/>
                <a:latin typeface="+mj-lt"/>
                <a:ea typeface="Calibri" panose="020F0502020204030204" pitchFamily="34" charset="0"/>
              </a:rPr>
              <a:t>mikro</a:t>
            </a:r>
            <a:r>
              <a:rPr lang="hu-HU" sz="900" i="1" dirty="0">
                <a:solidFill>
                  <a:schemeClr val="bg1"/>
                </a:solidFill>
                <a:effectLst/>
                <a:latin typeface="+mj-lt"/>
                <a:ea typeface="Calibri" panose="020F0502020204030204" pitchFamily="34" charset="0"/>
              </a:rPr>
              <a:t>-, kis- és középvállalkozások versenyképességének javítása a vállalkozói ismeretek bővítése </a:t>
            </a:r>
            <a:r>
              <a:rPr lang="hu-HU" sz="900" dirty="0">
                <a:solidFill>
                  <a:schemeClr val="bg1"/>
                </a:solidFill>
                <a:effectLst/>
                <a:latin typeface="+mj-lt"/>
                <a:ea typeface="Calibri" panose="020F0502020204030204" pitchFamily="34" charset="0"/>
              </a:rPr>
              <a:t>révén. </a:t>
            </a:r>
          </a:p>
        </p:txBody>
      </p:sp>
      <p:pic>
        <p:nvPicPr>
          <p:cNvPr id="9" name="Kép 8" descr="A képen képernyőkép, eszköz látható&#10;&#10;Automatikusan generált leírás">
            <a:extLst>
              <a:ext uri="{FF2B5EF4-FFF2-40B4-BE49-F238E27FC236}">
                <a16:creationId xmlns:a16="http://schemas.microsoft.com/office/drawing/2014/main" id="{7C63DCFE-54F8-C14E-85D2-A35AF4F8A7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59"/>
          <a:stretch/>
        </p:blipFill>
        <p:spPr>
          <a:xfrm>
            <a:off x="6338037" y="0"/>
            <a:ext cx="2805963" cy="1918454"/>
          </a:xfrm>
          <a:prstGeom prst="rect">
            <a:avLst/>
          </a:prstGeom>
        </p:spPr>
      </p:pic>
      <p:pic>
        <p:nvPicPr>
          <p:cNvPr id="10" name="Kép 9">
            <a:extLst>
              <a:ext uri="{FF2B5EF4-FFF2-40B4-BE49-F238E27FC236}">
                <a16:creationId xmlns:a16="http://schemas.microsoft.com/office/drawing/2014/main" id="{ECC413DB-131D-AB49-A1EB-C593C3F433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12" name="Élőláb helye 1">
            <a:extLst>
              <a:ext uri="{FF2B5EF4-FFF2-40B4-BE49-F238E27FC236}">
                <a16:creationId xmlns:a16="http://schemas.microsoft.com/office/drawing/2014/main" id="{73A9A01E-9AE1-A34F-A6A5-4187D3FC885B}"/>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Tree>
    <p:extLst>
      <p:ext uri="{BB962C8B-B14F-4D97-AF65-F5344CB8AC3E}">
        <p14:creationId xmlns:p14="http://schemas.microsoft.com/office/powerpoint/2010/main" val="830190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églalap 16">
            <a:extLst>
              <a:ext uri="{FF2B5EF4-FFF2-40B4-BE49-F238E27FC236}">
                <a16:creationId xmlns:a16="http://schemas.microsoft.com/office/drawing/2014/main" id="{E0E541C8-D61F-6642-BC39-622AEEE23C5E}"/>
              </a:ext>
            </a:extLst>
          </p:cNvPr>
          <p:cNvSpPr/>
          <p:nvPr/>
        </p:nvSpPr>
        <p:spPr>
          <a:xfrm>
            <a:off x="0" y="-7640"/>
            <a:ext cx="9144000" cy="470865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Dia számának helye 2">
            <a:extLst>
              <a:ext uri="{FF2B5EF4-FFF2-40B4-BE49-F238E27FC236}">
                <a16:creationId xmlns:a16="http://schemas.microsoft.com/office/drawing/2014/main" id="{229DDD76-8C44-4025-9EED-FB5A098B5295}"/>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5</a:t>
            </a:fld>
            <a:endParaRPr lang="hu-HU" sz="1050" b="1" dirty="0">
              <a:solidFill>
                <a:srgbClr val="002060"/>
              </a:solidFill>
            </a:endParaRPr>
          </a:p>
        </p:txBody>
      </p:sp>
      <p:pic>
        <p:nvPicPr>
          <p:cNvPr id="10" name="Kép 9">
            <a:extLst>
              <a:ext uri="{FF2B5EF4-FFF2-40B4-BE49-F238E27FC236}">
                <a16:creationId xmlns:a16="http://schemas.microsoft.com/office/drawing/2014/main" id="{E96B798C-190E-4BB1-AC8A-704055DBFF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13" name="Kép 12" descr="A képen beltéri, computer, ülő, számítógép látható&#10;&#10;Automatikusan generált leírás">
            <a:extLst>
              <a:ext uri="{FF2B5EF4-FFF2-40B4-BE49-F238E27FC236}">
                <a16:creationId xmlns:a16="http://schemas.microsoft.com/office/drawing/2014/main" id="{FAFA1F9A-D53F-49F7-AEBF-3C288AB2BF3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97" t="12609" r="13255" b="10924"/>
          <a:stretch/>
        </p:blipFill>
        <p:spPr>
          <a:xfrm>
            <a:off x="1371582" y="313182"/>
            <a:ext cx="6400836" cy="4198397"/>
          </a:xfrm>
          <a:prstGeom prst="rect">
            <a:avLst/>
          </a:prstGeom>
        </p:spPr>
      </p:pic>
      <p:pic>
        <p:nvPicPr>
          <p:cNvPr id="11" name="Kép 10">
            <a:extLst>
              <a:ext uri="{FF2B5EF4-FFF2-40B4-BE49-F238E27FC236}">
                <a16:creationId xmlns:a16="http://schemas.microsoft.com/office/drawing/2014/main" id="{8CFFC5D4-C2D9-B749-83CC-F76FC6063F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cxnSp>
        <p:nvCxnSpPr>
          <p:cNvPr id="12" name="Egyenes összekötő 11">
            <a:extLst>
              <a:ext uri="{FF2B5EF4-FFF2-40B4-BE49-F238E27FC236}">
                <a16:creationId xmlns:a16="http://schemas.microsoft.com/office/drawing/2014/main" id="{D42B0DA0-5A13-5E4D-B212-08E99548A2E9}"/>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Élőláb helye 1">
            <a:extLst>
              <a:ext uri="{FF2B5EF4-FFF2-40B4-BE49-F238E27FC236}">
                <a16:creationId xmlns:a16="http://schemas.microsoft.com/office/drawing/2014/main" id="{C303F3B0-0C92-E04C-88F0-8C218A5B9A5D}"/>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Tree>
    <p:extLst>
      <p:ext uri="{BB962C8B-B14F-4D97-AF65-F5344CB8AC3E}">
        <p14:creationId xmlns:p14="http://schemas.microsoft.com/office/powerpoint/2010/main" val="1166058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Kép 30">
            <a:extLst>
              <a:ext uri="{FF2B5EF4-FFF2-40B4-BE49-F238E27FC236}">
                <a16:creationId xmlns:a16="http://schemas.microsoft.com/office/drawing/2014/main" id="{BD5D3A92-0AA1-9348-AC74-36063F87F2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0000"/>
          <a:stretch/>
        </p:blipFill>
        <p:spPr>
          <a:xfrm>
            <a:off x="-16982" y="-31429"/>
            <a:ext cx="4572000" cy="4711742"/>
          </a:xfrm>
          <a:prstGeom prst="rect">
            <a:avLst/>
          </a:prstGeom>
        </p:spPr>
      </p:pic>
      <p:cxnSp>
        <p:nvCxnSpPr>
          <p:cNvPr id="20" name="Egyenes összekötő 19">
            <a:extLst>
              <a:ext uri="{FF2B5EF4-FFF2-40B4-BE49-F238E27FC236}">
                <a16:creationId xmlns:a16="http://schemas.microsoft.com/office/drawing/2014/main" id="{4F8556D1-1CA1-CF48-9E3F-8625537B3E49}"/>
              </a:ext>
            </a:extLst>
          </p:cNvPr>
          <p:cNvCxnSpPr/>
          <p:nvPr/>
        </p:nvCxnSpPr>
        <p:spPr>
          <a:xfrm>
            <a:off x="1963839" y="1878702"/>
            <a:ext cx="172819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Dia számának helye 2">
            <a:extLst>
              <a:ext uri="{FF2B5EF4-FFF2-40B4-BE49-F238E27FC236}">
                <a16:creationId xmlns:a16="http://schemas.microsoft.com/office/drawing/2014/main" id="{B6966778-002B-C84B-B371-E0D55AE597C3}"/>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6</a:t>
            </a:fld>
            <a:endParaRPr lang="hu-HU" sz="1050" b="1" dirty="0">
              <a:solidFill>
                <a:srgbClr val="002060"/>
              </a:solidFill>
            </a:endParaRPr>
          </a:p>
        </p:txBody>
      </p:sp>
      <p:pic>
        <p:nvPicPr>
          <p:cNvPr id="6" name="Kép 5">
            <a:extLst>
              <a:ext uri="{FF2B5EF4-FFF2-40B4-BE49-F238E27FC236}">
                <a16:creationId xmlns:a16="http://schemas.microsoft.com/office/drawing/2014/main" id="{A4C2F9CE-EE11-E642-9807-75FE8D797A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7" name="Kép 6">
            <a:extLst>
              <a:ext uri="{FF2B5EF4-FFF2-40B4-BE49-F238E27FC236}">
                <a16:creationId xmlns:a16="http://schemas.microsoft.com/office/drawing/2014/main" id="{B84D828E-F091-0945-92DD-E826D64B0A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13" name="Téglalap 12">
            <a:extLst>
              <a:ext uri="{FF2B5EF4-FFF2-40B4-BE49-F238E27FC236}">
                <a16:creationId xmlns:a16="http://schemas.microsoft.com/office/drawing/2014/main" id="{9B9EAFEB-9A20-1A42-8B08-7451B949BA3E}"/>
              </a:ext>
            </a:extLst>
          </p:cNvPr>
          <p:cNvSpPr/>
          <p:nvPr/>
        </p:nvSpPr>
        <p:spPr>
          <a:xfrm>
            <a:off x="2189851" y="2043172"/>
            <a:ext cx="2128398" cy="2308324"/>
          </a:xfrm>
          <a:prstGeom prst="rect">
            <a:avLst/>
          </a:prstGeom>
        </p:spPr>
        <p:txBody>
          <a:bodyPr wrap="square">
            <a:spAutoFit/>
          </a:bodyPr>
          <a:lstStyle/>
          <a:p>
            <a:pPr algn="just"/>
            <a:r>
              <a:rPr lang="hu-HU" sz="900" i="1" dirty="0">
                <a:solidFill>
                  <a:schemeClr val="bg1"/>
                </a:solidFill>
              </a:rPr>
              <a:t>Fábián Gergely a Pénzügyi rendszer elemzéséért és hitelösztönzésért felelős ügyvezető igazgatóság vezetője a Magyar Nemzeti Bankban. A Maastrichti Egyetem pénzügyi-közgazdász szak elvégzése után 2009-ben kezdett el dolgozni a Magyar Nemzeti Bank Pénzügyi Stabilitási területén elemzőként, ahol 2012 szeptembere óta az elemzési csapatot vezeti, majd 2015 márciusától Pénzügyi rendszer elemzése igazgatóság, 2017 szeptemberétől pedig a Pénzügyi rendszer elemzéséért és hitelösztönzésért felelős ügyvezető igazgatóság vezetője. 2018 óta a Budapest Institute of Banking (BIB) </a:t>
            </a:r>
            <a:r>
              <a:rPr lang="hu-HU" sz="900" i="1" dirty="0" err="1">
                <a:solidFill>
                  <a:schemeClr val="bg1"/>
                </a:solidFill>
              </a:rPr>
              <a:t>Zrt</a:t>
            </a:r>
            <a:r>
              <a:rPr lang="hu-HU" sz="900" i="1" dirty="0">
                <a:solidFill>
                  <a:schemeClr val="bg1"/>
                </a:solidFill>
              </a:rPr>
              <a:t>. vezérigazgatója. </a:t>
            </a:r>
          </a:p>
        </p:txBody>
      </p:sp>
      <p:pic>
        <p:nvPicPr>
          <p:cNvPr id="16" name="Kép 15">
            <a:extLst>
              <a:ext uri="{FF2B5EF4-FFF2-40B4-BE49-F238E27FC236}">
                <a16:creationId xmlns:a16="http://schemas.microsoft.com/office/drawing/2014/main" id="{49389615-089D-E640-AA3A-C12261ECC956}"/>
              </a:ext>
            </a:extLst>
          </p:cNvPr>
          <p:cNvPicPr>
            <a:picLocks noChangeAspect="1"/>
          </p:cNvPicPr>
          <p:nvPr/>
        </p:nvPicPr>
        <p:blipFill rotWithShape="1">
          <a:blip r:embed="rId5">
            <a:extLst>
              <a:ext uri="{28A0092B-C50C-407E-A947-70E740481C1C}">
                <a14:useLocalDpi xmlns:a14="http://schemas.microsoft.com/office/drawing/2010/main" val="0"/>
              </a:ext>
            </a:extLst>
          </a:blip>
          <a:srcRect t="19644" r="17407"/>
          <a:stretch/>
        </p:blipFill>
        <p:spPr>
          <a:xfrm>
            <a:off x="181183" y="989488"/>
            <a:ext cx="1770950" cy="1938372"/>
          </a:xfrm>
          <a:prstGeom prst="rect">
            <a:avLst/>
          </a:prstGeom>
        </p:spPr>
      </p:pic>
      <p:sp>
        <p:nvSpPr>
          <p:cNvPr id="17" name="Téglalap 16">
            <a:extLst>
              <a:ext uri="{FF2B5EF4-FFF2-40B4-BE49-F238E27FC236}">
                <a16:creationId xmlns:a16="http://schemas.microsoft.com/office/drawing/2014/main" id="{00C6B789-7935-0949-9FA9-712AA20CCC91}"/>
              </a:ext>
            </a:extLst>
          </p:cNvPr>
          <p:cNvSpPr/>
          <p:nvPr/>
        </p:nvSpPr>
        <p:spPr>
          <a:xfrm>
            <a:off x="2195736" y="1136559"/>
            <a:ext cx="2428498" cy="677108"/>
          </a:xfrm>
          <a:prstGeom prst="rect">
            <a:avLst/>
          </a:prstGeom>
        </p:spPr>
        <p:txBody>
          <a:bodyPr wrap="square">
            <a:spAutoFit/>
          </a:bodyPr>
          <a:lstStyle/>
          <a:p>
            <a:r>
              <a:rPr lang="hu-HU" b="1" dirty="0">
                <a:solidFill>
                  <a:schemeClr val="bg1"/>
                </a:solidFill>
              </a:rPr>
              <a:t>Fábián Gergely</a:t>
            </a:r>
            <a:br>
              <a:rPr lang="hu-HU" dirty="0">
                <a:solidFill>
                  <a:srgbClr val="1A2B63"/>
                </a:solidFill>
              </a:rPr>
            </a:br>
            <a:r>
              <a:rPr lang="hu-HU" sz="1000" dirty="0">
                <a:solidFill>
                  <a:schemeClr val="bg1"/>
                </a:solidFill>
              </a:rPr>
              <a:t>ügyvezető igazgató (MNB)</a:t>
            </a:r>
          </a:p>
          <a:p>
            <a:r>
              <a:rPr lang="hu-HU" sz="1000" dirty="0">
                <a:solidFill>
                  <a:schemeClr val="bg1"/>
                </a:solidFill>
              </a:rPr>
              <a:t>vezérigazgató (BIB </a:t>
            </a:r>
            <a:r>
              <a:rPr lang="hu-HU" sz="1000" dirty="0" err="1">
                <a:solidFill>
                  <a:schemeClr val="bg1"/>
                </a:solidFill>
              </a:rPr>
              <a:t>Zrt</a:t>
            </a:r>
            <a:r>
              <a:rPr lang="hu-HU" sz="1000" dirty="0">
                <a:solidFill>
                  <a:schemeClr val="bg1"/>
                </a:solidFill>
              </a:rPr>
              <a:t>.)</a:t>
            </a:r>
          </a:p>
        </p:txBody>
      </p:sp>
      <p:sp>
        <p:nvSpPr>
          <p:cNvPr id="28" name="Élőláb helye 1">
            <a:extLst>
              <a:ext uri="{FF2B5EF4-FFF2-40B4-BE49-F238E27FC236}">
                <a16:creationId xmlns:a16="http://schemas.microsoft.com/office/drawing/2014/main" id="{69548017-54F3-B549-AB9E-030DFBCC88E5}"/>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cxnSp>
        <p:nvCxnSpPr>
          <p:cNvPr id="19" name="Egyenes összekötő 18">
            <a:extLst>
              <a:ext uri="{FF2B5EF4-FFF2-40B4-BE49-F238E27FC236}">
                <a16:creationId xmlns:a16="http://schemas.microsoft.com/office/drawing/2014/main" id="{5DA78E93-3169-4340-BE69-F6325693B8BF}"/>
              </a:ext>
            </a:extLst>
          </p:cNvPr>
          <p:cNvCxnSpPr>
            <a:cxnSpLocks/>
          </p:cNvCxnSpPr>
          <p:nvPr/>
        </p:nvCxnSpPr>
        <p:spPr>
          <a:xfrm>
            <a:off x="6508100" y="3069297"/>
            <a:ext cx="1532422"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pic>
        <p:nvPicPr>
          <p:cNvPr id="10" name="Kép 9">
            <a:extLst>
              <a:ext uri="{FF2B5EF4-FFF2-40B4-BE49-F238E27FC236}">
                <a16:creationId xmlns:a16="http://schemas.microsoft.com/office/drawing/2014/main" id="{6FE577B2-32B3-E846-9BDE-533C00D666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34746" y="2833245"/>
            <a:ext cx="1280569" cy="1434238"/>
          </a:xfrm>
          <a:prstGeom prst="rect">
            <a:avLst/>
          </a:prstGeom>
        </p:spPr>
      </p:pic>
      <p:sp>
        <p:nvSpPr>
          <p:cNvPr id="11" name="Téglalap 10">
            <a:extLst>
              <a:ext uri="{FF2B5EF4-FFF2-40B4-BE49-F238E27FC236}">
                <a16:creationId xmlns:a16="http://schemas.microsoft.com/office/drawing/2014/main" id="{6E3B8112-AA02-6A47-9A35-58D982E939EA}"/>
              </a:ext>
            </a:extLst>
          </p:cNvPr>
          <p:cNvSpPr/>
          <p:nvPr/>
        </p:nvSpPr>
        <p:spPr>
          <a:xfrm>
            <a:off x="6441546" y="2379744"/>
            <a:ext cx="2702454" cy="646331"/>
          </a:xfrm>
          <a:prstGeom prst="rect">
            <a:avLst/>
          </a:prstGeom>
        </p:spPr>
        <p:txBody>
          <a:bodyPr wrap="square">
            <a:spAutoFit/>
          </a:bodyPr>
          <a:lstStyle/>
          <a:p>
            <a:r>
              <a:rPr lang="hu-HU" b="1" dirty="0">
                <a:solidFill>
                  <a:srgbClr val="1A2B63"/>
                </a:solidFill>
              </a:rPr>
              <a:t> Személyi László </a:t>
            </a:r>
            <a:br>
              <a:rPr lang="hu-HU" dirty="0">
                <a:solidFill>
                  <a:srgbClr val="1A2B63"/>
                </a:solidFill>
              </a:rPr>
            </a:br>
            <a:r>
              <a:rPr lang="hu-HU" dirty="0">
                <a:solidFill>
                  <a:srgbClr val="1A2B63"/>
                </a:solidFill>
              </a:rPr>
              <a:t> </a:t>
            </a:r>
            <a:r>
              <a:rPr lang="hu-HU" sz="1000" dirty="0">
                <a:solidFill>
                  <a:srgbClr val="1A2B63"/>
                </a:solidFill>
              </a:rPr>
              <a:t>partner, előadó, tréner, társadalomtudós, apa</a:t>
            </a:r>
          </a:p>
        </p:txBody>
      </p:sp>
      <p:pic>
        <p:nvPicPr>
          <p:cNvPr id="25" name="Picture 3" descr="A close up of a sign&#10;&#10;Description automatically generated">
            <a:extLst>
              <a:ext uri="{FF2B5EF4-FFF2-40B4-BE49-F238E27FC236}">
                <a16:creationId xmlns:a16="http://schemas.microsoft.com/office/drawing/2014/main" id="{8ACDDE63-3C3C-6149-8773-90D19274A2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77518" y="4374693"/>
            <a:ext cx="1280569" cy="234943"/>
          </a:xfrm>
          <a:prstGeom prst="rect">
            <a:avLst/>
          </a:prstGeom>
        </p:spPr>
      </p:pic>
      <p:sp>
        <p:nvSpPr>
          <p:cNvPr id="29" name="Rectangle 6">
            <a:extLst>
              <a:ext uri="{FF2B5EF4-FFF2-40B4-BE49-F238E27FC236}">
                <a16:creationId xmlns:a16="http://schemas.microsoft.com/office/drawing/2014/main" id="{682B5D85-F8D8-804D-84CD-F3B4D05EDC01}"/>
              </a:ext>
            </a:extLst>
          </p:cNvPr>
          <p:cNvSpPr/>
          <p:nvPr/>
        </p:nvSpPr>
        <p:spPr>
          <a:xfrm>
            <a:off x="4624234" y="2437798"/>
            <a:ext cx="1817312" cy="338554"/>
          </a:xfrm>
          <a:prstGeom prst="rect">
            <a:avLst/>
          </a:prstGeom>
          <a:ln>
            <a:solidFill>
              <a:srgbClr val="1A2B63"/>
            </a:solidFill>
          </a:ln>
        </p:spPr>
        <p:txBody>
          <a:bodyPr wrap="square">
            <a:spAutoFit/>
          </a:bodyPr>
          <a:lstStyle/>
          <a:p>
            <a:r>
              <a:rPr lang="hu-HU" sz="1600" b="1" dirty="0">
                <a:solidFill>
                  <a:srgbClr val="1A2B63"/>
                </a:solidFill>
              </a:rPr>
              <a:t>PROGRAMVEZETŐ:</a:t>
            </a:r>
            <a:endParaRPr lang="en-GB" sz="1600" b="1" dirty="0">
              <a:solidFill>
                <a:srgbClr val="1A2B63"/>
              </a:solidFill>
            </a:endParaRPr>
          </a:p>
        </p:txBody>
      </p:sp>
      <p:sp>
        <p:nvSpPr>
          <p:cNvPr id="32" name="Rectangle 6">
            <a:extLst>
              <a:ext uri="{FF2B5EF4-FFF2-40B4-BE49-F238E27FC236}">
                <a16:creationId xmlns:a16="http://schemas.microsoft.com/office/drawing/2014/main" id="{B0E7D60D-5AC2-4F49-9ECD-BAA2F448FFBA}"/>
              </a:ext>
            </a:extLst>
          </p:cNvPr>
          <p:cNvSpPr/>
          <p:nvPr/>
        </p:nvSpPr>
        <p:spPr>
          <a:xfrm>
            <a:off x="430318" y="338201"/>
            <a:ext cx="2053450" cy="400110"/>
          </a:xfrm>
          <a:prstGeom prst="rect">
            <a:avLst/>
          </a:prstGeom>
          <a:noFill/>
          <a:ln>
            <a:solidFill>
              <a:schemeClr val="bg1"/>
            </a:solidFill>
          </a:ln>
        </p:spPr>
        <p:txBody>
          <a:bodyPr wrap="square">
            <a:spAutoFit/>
          </a:bodyPr>
          <a:lstStyle/>
          <a:p>
            <a:r>
              <a:rPr lang="hu-HU" sz="2000" b="1" dirty="0">
                <a:solidFill>
                  <a:schemeClr val="bg1"/>
                </a:solidFill>
              </a:rPr>
              <a:t>VEZÉRIGAZGATÓ:</a:t>
            </a:r>
            <a:endParaRPr lang="en-GB" sz="2000" b="1" dirty="0">
              <a:solidFill>
                <a:schemeClr val="bg1"/>
              </a:solidFill>
            </a:endParaRPr>
          </a:p>
        </p:txBody>
      </p:sp>
      <p:pic>
        <p:nvPicPr>
          <p:cNvPr id="34" name="Kép 33">
            <a:extLst>
              <a:ext uri="{FF2B5EF4-FFF2-40B4-BE49-F238E27FC236}">
                <a16:creationId xmlns:a16="http://schemas.microsoft.com/office/drawing/2014/main" id="{C5C05D06-2A2E-9041-8ACB-DA207159423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0503" y="2927860"/>
            <a:ext cx="705750" cy="679803"/>
          </a:xfrm>
          <a:prstGeom prst="rect">
            <a:avLst/>
          </a:prstGeom>
        </p:spPr>
      </p:pic>
      <p:pic>
        <p:nvPicPr>
          <p:cNvPr id="36" name="Kép 35">
            <a:extLst>
              <a:ext uri="{FF2B5EF4-FFF2-40B4-BE49-F238E27FC236}">
                <a16:creationId xmlns:a16="http://schemas.microsoft.com/office/drawing/2014/main" id="{3C76D42E-B8D2-554F-8E1E-123B3A7310D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3354" y="3069297"/>
            <a:ext cx="1028366" cy="440728"/>
          </a:xfrm>
          <a:prstGeom prst="rect">
            <a:avLst/>
          </a:prstGeom>
        </p:spPr>
      </p:pic>
      <p:cxnSp>
        <p:nvCxnSpPr>
          <p:cNvPr id="21" name="Egyenes összekötő 20">
            <a:extLst>
              <a:ext uri="{FF2B5EF4-FFF2-40B4-BE49-F238E27FC236}">
                <a16:creationId xmlns:a16="http://schemas.microsoft.com/office/drawing/2014/main" id="{5B0E1ECF-71B0-FE49-ABFA-8F32CCDEBD53}"/>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églalap 1">
            <a:extLst>
              <a:ext uri="{FF2B5EF4-FFF2-40B4-BE49-F238E27FC236}">
                <a16:creationId xmlns:a16="http://schemas.microsoft.com/office/drawing/2014/main" id="{9EA1BB55-7A1E-45E8-ACA8-3B69D84ADE49}"/>
              </a:ext>
            </a:extLst>
          </p:cNvPr>
          <p:cNvSpPr/>
          <p:nvPr/>
        </p:nvSpPr>
        <p:spPr>
          <a:xfrm>
            <a:off x="6228185" y="3291836"/>
            <a:ext cx="2801770" cy="1200329"/>
          </a:xfrm>
          <a:prstGeom prst="rect">
            <a:avLst/>
          </a:prstGeom>
        </p:spPr>
        <p:txBody>
          <a:bodyPr wrap="square">
            <a:spAutoFit/>
          </a:bodyPr>
          <a:lstStyle/>
          <a:p>
            <a:pPr algn="just"/>
            <a:r>
              <a:rPr lang="hu-HU" sz="900" i="1" dirty="0"/>
              <a:t>A </a:t>
            </a:r>
            <a:r>
              <a:rPr lang="hu-HU" sz="900" i="1" dirty="0" err="1"/>
              <a:t>Future-Now</a:t>
            </a:r>
            <a:r>
              <a:rPr lang="hu-HU" sz="900" i="1" dirty="0"/>
              <a:t> innovációs és technológiai tanácsadó vállalkozás partnere, a </a:t>
            </a:r>
            <a:r>
              <a:rPr lang="hu-HU" sz="900" i="1" dirty="0" err="1"/>
              <a:t>BiB</a:t>
            </a:r>
            <a:r>
              <a:rPr lang="hu-HU" sz="900" i="1" dirty="0"/>
              <a:t> </a:t>
            </a:r>
            <a:br>
              <a:rPr lang="hu-HU" sz="900" i="1" dirty="0"/>
            </a:br>
            <a:r>
              <a:rPr lang="hu-HU" sz="900" i="1" dirty="0"/>
              <a:t>E-KKV képzés programvezetője, a The </a:t>
            </a:r>
            <a:r>
              <a:rPr lang="hu-HU" sz="900" i="1" dirty="0" err="1"/>
              <a:t>Future</a:t>
            </a:r>
            <a:r>
              <a:rPr lang="hu-HU" sz="900" i="1" dirty="0"/>
              <a:t> </a:t>
            </a:r>
            <a:r>
              <a:rPr lang="hu-HU" sz="900" i="1" dirty="0" err="1"/>
              <a:t>Shapers</a:t>
            </a:r>
            <a:r>
              <a:rPr lang="hu-HU" sz="900" i="1" dirty="0"/>
              <a:t> tagja. Másfél évtizedes üzleti elemzői és stratégiai múlttal és szociológus háttérrel rendelkezik, valamint dolgozott kisebb és nagyobb pénzintézeteknél és egy startupban is. Három fantasztikus gyermek édesapja, és a Pro </a:t>
            </a:r>
            <a:r>
              <a:rPr lang="hu-HU" sz="900" i="1" dirty="0" err="1"/>
              <a:t>Scientia</a:t>
            </a:r>
            <a:r>
              <a:rPr lang="hu-HU" sz="900" i="1" dirty="0"/>
              <a:t> Aranyérem birtokosa.</a:t>
            </a:r>
          </a:p>
        </p:txBody>
      </p:sp>
      <p:sp>
        <p:nvSpPr>
          <p:cNvPr id="15" name="Téglalap 14">
            <a:extLst>
              <a:ext uri="{FF2B5EF4-FFF2-40B4-BE49-F238E27FC236}">
                <a16:creationId xmlns:a16="http://schemas.microsoft.com/office/drawing/2014/main" id="{0B6AF025-385D-48C1-8170-2EF425128921}"/>
              </a:ext>
            </a:extLst>
          </p:cNvPr>
          <p:cNvSpPr/>
          <p:nvPr/>
        </p:nvSpPr>
        <p:spPr>
          <a:xfrm>
            <a:off x="4710131" y="267494"/>
            <a:ext cx="1734077" cy="338554"/>
          </a:xfrm>
          <a:prstGeom prst="rect">
            <a:avLst/>
          </a:prstGeom>
          <a:ln>
            <a:solidFill>
              <a:schemeClr val="tx1"/>
            </a:solidFill>
          </a:ln>
        </p:spPr>
        <p:txBody>
          <a:bodyPr wrap="square">
            <a:spAutoFit/>
          </a:bodyPr>
          <a:lstStyle/>
          <a:p>
            <a:r>
              <a:rPr lang="hu-HU" sz="1600" b="1" dirty="0">
                <a:solidFill>
                  <a:srgbClr val="1A2B63"/>
                </a:solidFill>
              </a:rPr>
              <a:t>PROJEKTVEZETŐ:</a:t>
            </a:r>
            <a:endParaRPr lang="en-GB" sz="1600" b="1" dirty="0">
              <a:solidFill>
                <a:srgbClr val="1A2B63"/>
              </a:solidFill>
            </a:endParaRPr>
          </a:p>
        </p:txBody>
      </p:sp>
      <p:sp>
        <p:nvSpPr>
          <p:cNvPr id="18" name="Téglalap 17">
            <a:extLst>
              <a:ext uri="{FF2B5EF4-FFF2-40B4-BE49-F238E27FC236}">
                <a16:creationId xmlns:a16="http://schemas.microsoft.com/office/drawing/2014/main" id="{DE231761-8B19-43F1-9F09-5F2405E484D1}"/>
              </a:ext>
            </a:extLst>
          </p:cNvPr>
          <p:cNvSpPr/>
          <p:nvPr/>
        </p:nvSpPr>
        <p:spPr>
          <a:xfrm>
            <a:off x="6508100" y="195486"/>
            <a:ext cx="2428498" cy="523220"/>
          </a:xfrm>
          <a:prstGeom prst="rect">
            <a:avLst/>
          </a:prstGeom>
        </p:spPr>
        <p:txBody>
          <a:bodyPr wrap="square">
            <a:spAutoFit/>
          </a:bodyPr>
          <a:lstStyle/>
          <a:p>
            <a:r>
              <a:rPr lang="hu-HU" b="1" dirty="0">
                <a:solidFill>
                  <a:srgbClr val="1A2B63"/>
                </a:solidFill>
              </a:rPr>
              <a:t>Pál Kata  </a:t>
            </a:r>
            <a:br>
              <a:rPr lang="hu-HU" dirty="0">
                <a:solidFill>
                  <a:srgbClr val="1A2B63"/>
                </a:solidFill>
              </a:rPr>
            </a:br>
            <a:r>
              <a:rPr lang="hu-HU" sz="1000" dirty="0">
                <a:solidFill>
                  <a:srgbClr val="1A2B63"/>
                </a:solidFill>
              </a:rPr>
              <a:t>üzletfejlesztési és innovációs vezető</a:t>
            </a:r>
          </a:p>
        </p:txBody>
      </p:sp>
      <p:cxnSp>
        <p:nvCxnSpPr>
          <p:cNvPr id="30" name="Egyenes összekötő 29">
            <a:extLst>
              <a:ext uri="{FF2B5EF4-FFF2-40B4-BE49-F238E27FC236}">
                <a16:creationId xmlns:a16="http://schemas.microsoft.com/office/drawing/2014/main" id="{C4630BD7-D86D-4FA5-A243-1A4B3DB388E6}"/>
              </a:ext>
            </a:extLst>
          </p:cNvPr>
          <p:cNvCxnSpPr>
            <a:cxnSpLocks/>
          </p:cNvCxnSpPr>
          <p:nvPr/>
        </p:nvCxnSpPr>
        <p:spPr>
          <a:xfrm>
            <a:off x="6588224" y="756105"/>
            <a:ext cx="1532422"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pic>
        <p:nvPicPr>
          <p:cNvPr id="26" name="Kép 25" descr="A képen személy, ruházat, nő, tartás látható&#10;&#10;Automatikusan generált leírás">
            <a:extLst>
              <a:ext uri="{FF2B5EF4-FFF2-40B4-BE49-F238E27FC236}">
                <a16:creationId xmlns:a16="http://schemas.microsoft.com/office/drawing/2014/main" id="{7236F045-8FF0-4FDE-9B31-FCF975E8384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98621" y="690802"/>
            <a:ext cx="1539188" cy="1231351"/>
          </a:xfrm>
          <a:prstGeom prst="rect">
            <a:avLst/>
          </a:prstGeom>
        </p:spPr>
      </p:pic>
      <p:sp>
        <p:nvSpPr>
          <p:cNvPr id="27" name="Téglalap 26">
            <a:extLst>
              <a:ext uri="{FF2B5EF4-FFF2-40B4-BE49-F238E27FC236}">
                <a16:creationId xmlns:a16="http://schemas.microsoft.com/office/drawing/2014/main" id="{E0B7E257-CA1E-4536-8C5B-2902982CBFAB}"/>
              </a:ext>
            </a:extLst>
          </p:cNvPr>
          <p:cNvSpPr/>
          <p:nvPr/>
        </p:nvSpPr>
        <p:spPr>
          <a:xfrm>
            <a:off x="6138223" y="817399"/>
            <a:ext cx="2891732" cy="1477328"/>
          </a:xfrm>
          <a:prstGeom prst="rect">
            <a:avLst/>
          </a:prstGeom>
        </p:spPr>
        <p:txBody>
          <a:bodyPr wrap="square">
            <a:spAutoFit/>
          </a:bodyPr>
          <a:lstStyle/>
          <a:p>
            <a:pPr algn="just"/>
            <a:endParaRPr lang="hu-HU" sz="900" dirty="0"/>
          </a:p>
          <a:p>
            <a:pPr algn="just"/>
            <a:r>
              <a:rPr lang="hu-HU" sz="900" i="1" dirty="0"/>
              <a:t>2019 júniusától a Budapest Institute of Banking Zrt. üzletfejlesztési és innovációs vezetője, és az E-KKV képzés projektvezetője. Célja a hazai pénzügyi –és kkv szektor oktatásának innovációja. Kiemelt projektjei között szerepel az E-</a:t>
            </a:r>
            <a:r>
              <a:rPr lang="hu-HU" sz="900" i="1" dirty="0" err="1"/>
              <a:t>learning</a:t>
            </a:r>
            <a:r>
              <a:rPr lang="hu-HU" sz="900" i="1" dirty="0"/>
              <a:t> fejlesztés hazai és nemzetközi szinten is – AI, </a:t>
            </a:r>
            <a:r>
              <a:rPr lang="hu-HU" sz="900" i="1" dirty="0" err="1"/>
              <a:t>Fintech</a:t>
            </a:r>
            <a:r>
              <a:rPr lang="hu-HU" sz="900" i="1" dirty="0"/>
              <a:t>-, a digitális transzformáció, illetve üzlet és stratégia célok meghatározása. 13 éve jótékonykodik, alapítója és 2019/20 év. választott elnöke a Rotary Club Budapest-Center jószolgálati klubnak. </a:t>
            </a:r>
          </a:p>
        </p:txBody>
      </p:sp>
      <p:pic>
        <p:nvPicPr>
          <p:cNvPr id="37" name="Kép 36">
            <a:extLst>
              <a:ext uri="{FF2B5EF4-FFF2-40B4-BE49-F238E27FC236}">
                <a16:creationId xmlns:a16="http://schemas.microsoft.com/office/drawing/2014/main" id="{6FDCBE5D-1862-44C8-94D1-968FEF3675D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58831" y="2051801"/>
            <a:ext cx="1146032" cy="247317"/>
          </a:xfrm>
          <a:prstGeom prst="rect">
            <a:avLst/>
          </a:prstGeom>
        </p:spPr>
      </p:pic>
    </p:spTree>
    <p:extLst>
      <p:ext uri="{BB962C8B-B14F-4D97-AF65-F5344CB8AC3E}">
        <p14:creationId xmlns:p14="http://schemas.microsoft.com/office/powerpoint/2010/main" val="2717040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 számának helye 2">
            <a:extLst>
              <a:ext uri="{FF2B5EF4-FFF2-40B4-BE49-F238E27FC236}">
                <a16:creationId xmlns:a16="http://schemas.microsoft.com/office/drawing/2014/main" id="{B6966778-002B-C84B-B371-E0D55AE597C3}"/>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7</a:t>
            </a:fld>
            <a:endParaRPr lang="hu-HU" sz="1050" b="1" dirty="0">
              <a:solidFill>
                <a:srgbClr val="002060"/>
              </a:solidFill>
            </a:endParaRPr>
          </a:p>
        </p:txBody>
      </p:sp>
      <p:pic>
        <p:nvPicPr>
          <p:cNvPr id="6" name="Kép 5">
            <a:extLst>
              <a:ext uri="{FF2B5EF4-FFF2-40B4-BE49-F238E27FC236}">
                <a16:creationId xmlns:a16="http://schemas.microsoft.com/office/drawing/2014/main" id="{A4C2F9CE-EE11-E642-9807-75FE8D797A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7" name="Kép 6">
            <a:extLst>
              <a:ext uri="{FF2B5EF4-FFF2-40B4-BE49-F238E27FC236}">
                <a16:creationId xmlns:a16="http://schemas.microsoft.com/office/drawing/2014/main" id="{B84D828E-F091-0945-92DD-E826D64B0A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8" name="Rectangle 6">
            <a:extLst>
              <a:ext uri="{FF2B5EF4-FFF2-40B4-BE49-F238E27FC236}">
                <a16:creationId xmlns:a16="http://schemas.microsoft.com/office/drawing/2014/main" id="{64C1A2D2-F04A-BE42-8920-363B05770DB6}"/>
              </a:ext>
            </a:extLst>
          </p:cNvPr>
          <p:cNvSpPr/>
          <p:nvPr/>
        </p:nvSpPr>
        <p:spPr>
          <a:xfrm>
            <a:off x="316742" y="349432"/>
            <a:ext cx="2902618" cy="400110"/>
          </a:xfrm>
          <a:prstGeom prst="rect">
            <a:avLst/>
          </a:prstGeom>
          <a:noFill/>
          <a:ln>
            <a:solidFill>
              <a:srgbClr val="1A2B63"/>
            </a:solidFill>
          </a:ln>
        </p:spPr>
        <p:txBody>
          <a:bodyPr wrap="square">
            <a:spAutoFit/>
          </a:bodyPr>
          <a:lstStyle/>
          <a:p>
            <a:r>
              <a:rPr lang="hu-HU" sz="2000" b="1" dirty="0">
                <a:solidFill>
                  <a:srgbClr val="1A2B63"/>
                </a:solidFill>
              </a:rPr>
              <a:t>OKTATÓI CSAPAT 3/1. </a:t>
            </a:r>
            <a:endParaRPr lang="en-GB" sz="2000" b="1" dirty="0">
              <a:solidFill>
                <a:srgbClr val="1A2B63"/>
              </a:solidFill>
            </a:endParaRPr>
          </a:p>
        </p:txBody>
      </p:sp>
      <p:pic>
        <p:nvPicPr>
          <p:cNvPr id="51" name="Kép 50">
            <a:extLst>
              <a:ext uri="{FF2B5EF4-FFF2-40B4-BE49-F238E27FC236}">
                <a16:creationId xmlns:a16="http://schemas.microsoft.com/office/drawing/2014/main" id="{D3F96E0C-5123-9E44-B10F-EFAA152FD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446" y="964215"/>
            <a:ext cx="1224276" cy="1224276"/>
          </a:xfrm>
          <a:prstGeom prst="rect">
            <a:avLst/>
          </a:prstGeom>
        </p:spPr>
      </p:pic>
      <p:pic>
        <p:nvPicPr>
          <p:cNvPr id="59" name="Kép 58">
            <a:extLst>
              <a:ext uri="{FF2B5EF4-FFF2-40B4-BE49-F238E27FC236}">
                <a16:creationId xmlns:a16="http://schemas.microsoft.com/office/drawing/2014/main" id="{EBBBC3A2-53B2-8C46-B477-F6890341B6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4513" y="1009572"/>
            <a:ext cx="1224276" cy="1224276"/>
          </a:xfrm>
          <a:prstGeom prst="rect">
            <a:avLst/>
          </a:prstGeom>
        </p:spPr>
      </p:pic>
      <p:pic>
        <p:nvPicPr>
          <p:cNvPr id="65" name="Kép 64">
            <a:extLst>
              <a:ext uri="{FF2B5EF4-FFF2-40B4-BE49-F238E27FC236}">
                <a16:creationId xmlns:a16="http://schemas.microsoft.com/office/drawing/2014/main" id="{BBA44B3F-CFE4-1C48-976C-02E295A64A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5408" y="988999"/>
            <a:ext cx="1379057" cy="1379057"/>
          </a:xfrm>
          <a:prstGeom prst="rect">
            <a:avLst/>
          </a:prstGeom>
        </p:spPr>
      </p:pic>
      <p:pic>
        <p:nvPicPr>
          <p:cNvPr id="67" name="Kép 66">
            <a:extLst>
              <a:ext uri="{FF2B5EF4-FFF2-40B4-BE49-F238E27FC236}">
                <a16:creationId xmlns:a16="http://schemas.microsoft.com/office/drawing/2014/main" id="{4CF9F475-0260-BD47-A7B9-CA197ED313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2000" y="1002375"/>
            <a:ext cx="1287922" cy="1287922"/>
          </a:xfrm>
          <a:prstGeom prst="rect">
            <a:avLst/>
          </a:prstGeom>
        </p:spPr>
      </p:pic>
      <p:sp>
        <p:nvSpPr>
          <p:cNvPr id="70" name="Téglalap 69">
            <a:extLst>
              <a:ext uri="{FF2B5EF4-FFF2-40B4-BE49-F238E27FC236}">
                <a16:creationId xmlns:a16="http://schemas.microsoft.com/office/drawing/2014/main" id="{D2B9E82D-87F7-4042-87A2-F9D85B05E87E}"/>
              </a:ext>
            </a:extLst>
          </p:cNvPr>
          <p:cNvSpPr/>
          <p:nvPr/>
        </p:nvSpPr>
        <p:spPr>
          <a:xfrm>
            <a:off x="113351" y="2247143"/>
            <a:ext cx="1485643" cy="400110"/>
          </a:xfrm>
          <a:prstGeom prst="rect">
            <a:avLst/>
          </a:prstGeom>
        </p:spPr>
        <p:txBody>
          <a:bodyPr wrap="square">
            <a:spAutoFit/>
          </a:bodyPr>
          <a:lstStyle/>
          <a:p>
            <a:pPr>
              <a:spcBef>
                <a:spcPts val="300"/>
              </a:spcBef>
            </a:pPr>
            <a:r>
              <a:rPr lang="hu-HU" sz="1000" b="1" dirty="0">
                <a:solidFill>
                  <a:srgbClr val="1A2B63"/>
                </a:solidFill>
              </a:rPr>
              <a:t>Bakonyi Zoltán</a:t>
            </a:r>
            <a:br>
              <a:rPr lang="hu-HU" sz="1000" dirty="0">
                <a:solidFill>
                  <a:srgbClr val="1A2B63"/>
                </a:solidFill>
              </a:rPr>
            </a:br>
            <a:r>
              <a:rPr lang="hu-HU" sz="1000" i="1" dirty="0">
                <a:solidFill>
                  <a:srgbClr val="1A2B63"/>
                </a:solidFill>
              </a:rPr>
              <a:t>IFUA Horváth &amp; </a:t>
            </a:r>
            <a:r>
              <a:rPr lang="hu-HU" sz="1000" i="1" dirty="0" err="1">
                <a:solidFill>
                  <a:srgbClr val="1A2B63"/>
                </a:solidFill>
              </a:rPr>
              <a:t>Partners</a:t>
            </a:r>
            <a:endParaRPr lang="hu-HU" sz="1000" i="1" dirty="0">
              <a:solidFill>
                <a:srgbClr val="1A2B63"/>
              </a:solidFill>
            </a:endParaRPr>
          </a:p>
        </p:txBody>
      </p:sp>
      <p:sp>
        <p:nvSpPr>
          <p:cNvPr id="72" name="Téglalap 71">
            <a:extLst>
              <a:ext uri="{FF2B5EF4-FFF2-40B4-BE49-F238E27FC236}">
                <a16:creationId xmlns:a16="http://schemas.microsoft.com/office/drawing/2014/main" id="{747E0C07-E691-6845-8707-82D8857CC25B}"/>
              </a:ext>
            </a:extLst>
          </p:cNvPr>
          <p:cNvSpPr/>
          <p:nvPr/>
        </p:nvSpPr>
        <p:spPr>
          <a:xfrm>
            <a:off x="2090980" y="2223323"/>
            <a:ext cx="1245517" cy="215444"/>
          </a:xfrm>
          <a:prstGeom prst="rect">
            <a:avLst/>
          </a:prstGeom>
        </p:spPr>
        <p:txBody>
          <a:bodyPr wrap="square">
            <a:spAutoFit/>
          </a:bodyPr>
          <a:lstStyle/>
          <a:p>
            <a:pPr>
              <a:spcBef>
                <a:spcPts val="300"/>
              </a:spcBef>
            </a:pPr>
            <a:endParaRPr lang="hu-HU" sz="800" i="1" dirty="0">
              <a:solidFill>
                <a:srgbClr val="1A2B63"/>
              </a:solidFill>
            </a:endParaRPr>
          </a:p>
        </p:txBody>
      </p:sp>
      <p:sp>
        <p:nvSpPr>
          <p:cNvPr id="75" name="Téglalap 74">
            <a:extLst>
              <a:ext uri="{FF2B5EF4-FFF2-40B4-BE49-F238E27FC236}">
                <a16:creationId xmlns:a16="http://schemas.microsoft.com/office/drawing/2014/main" id="{CD404C34-560C-034F-B871-BA967DB64583}"/>
              </a:ext>
            </a:extLst>
          </p:cNvPr>
          <p:cNvSpPr/>
          <p:nvPr/>
        </p:nvSpPr>
        <p:spPr>
          <a:xfrm>
            <a:off x="2154029" y="2258874"/>
            <a:ext cx="1709936" cy="400110"/>
          </a:xfrm>
          <a:prstGeom prst="rect">
            <a:avLst/>
          </a:prstGeom>
        </p:spPr>
        <p:txBody>
          <a:bodyPr wrap="square">
            <a:spAutoFit/>
          </a:bodyPr>
          <a:lstStyle/>
          <a:p>
            <a:pPr>
              <a:spcBef>
                <a:spcPts val="300"/>
              </a:spcBef>
            </a:pPr>
            <a:r>
              <a:rPr lang="hu-HU" sz="1000" b="1" dirty="0" err="1">
                <a:solidFill>
                  <a:srgbClr val="1A2B63"/>
                </a:solidFill>
              </a:rPr>
              <a:t>Málnay</a:t>
            </a:r>
            <a:r>
              <a:rPr lang="hu-HU" sz="1000" b="1" dirty="0">
                <a:solidFill>
                  <a:srgbClr val="1A2B63"/>
                </a:solidFill>
              </a:rPr>
              <a:t> Barnabás</a:t>
            </a:r>
            <a:br>
              <a:rPr lang="hu-HU" sz="1000" dirty="0">
                <a:solidFill>
                  <a:srgbClr val="1A2B63"/>
                </a:solidFill>
              </a:rPr>
            </a:br>
            <a:r>
              <a:rPr lang="hu-HU" sz="1000" i="1" dirty="0">
                <a:solidFill>
                  <a:srgbClr val="1A2B63"/>
                </a:solidFill>
              </a:rPr>
              <a:t>EIT Digital &amp; </a:t>
            </a:r>
            <a:r>
              <a:rPr lang="hu-HU" sz="1000" i="1" dirty="0" err="1">
                <a:solidFill>
                  <a:srgbClr val="1A2B63"/>
                </a:solidFill>
              </a:rPr>
              <a:t>SmartWare.tech</a:t>
            </a:r>
            <a:endParaRPr lang="hu-HU" sz="1000" i="1" dirty="0">
              <a:solidFill>
                <a:srgbClr val="1A2B63"/>
              </a:solidFill>
            </a:endParaRPr>
          </a:p>
        </p:txBody>
      </p:sp>
      <p:sp>
        <p:nvSpPr>
          <p:cNvPr id="78" name="Téglalap 77">
            <a:extLst>
              <a:ext uri="{FF2B5EF4-FFF2-40B4-BE49-F238E27FC236}">
                <a16:creationId xmlns:a16="http://schemas.microsoft.com/office/drawing/2014/main" id="{B7DFDC6A-E7F5-9E40-BA04-7DFC4B31143A}"/>
              </a:ext>
            </a:extLst>
          </p:cNvPr>
          <p:cNvSpPr/>
          <p:nvPr/>
        </p:nvSpPr>
        <p:spPr>
          <a:xfrm>
            <a:off x="6776112" y="2370250"/>
            <a:ext cx="1992288" cy="400110"/>
          </a:xfrm>
          <a:prstGeom prst="rect">
            <a:avLst/>
          </a:prstGeom>
        </p:spPr>
        <p:txBody>
          <a:bodyPr wrap="square">
            <a:spAutoFit/>
          </a:bodyPr>
          <a:lstStyle/>
          <a:p>
            <a:pPr>
              <a:spcBef>
                <a:spcPts val="300"/>
              </a:spcBef>
            </a:pPr>
            <a:r>
              <a:rPr lang="hu-HU" sz="1000" b="1" dirty="0">
                <a:solidFill>
                  <a:srgbClr val="1A2B63"/>
                </a:solidFill>
              </a:rPr>
              <a:t>Ábel Anita</a:t>
            </a:r>
            <a:br>
              <a:rPr lang="hu-HU" sz="1000" dirty="0">
                <a:solidFill>
                  <a:srgbClr val="1A2B63"/>
                </a:solidFill>
              </a:rPr>
            </a:br>
            <a:r>
              <a:rPr lang="hu-HU" sz="1000" i="1" dirty="0">
                <a:solidFill>
                  <a:srgbClr val="1A2B63"/>
                </a:solidFill>
              </a:rPr>
              <a:t>tanácsadó, tréner, </a:t>
            </a:r>
            <a:r>
              <a:rPr lang="hu-HU" sz="1000" i="1" dirty="0" err="1">
                <a:solidFill>
                  <a:srgbClr val="1A2B63"/>
                </a:solidFill>
              </a:rPr>
              <a:t>coach</a:t>
            </a:r>
            <a:r>
              <a:rPr lang="hu-HU" sz="1000" i="1" dirty="0">
                <a:solidFill>
                  <a:srgbClr val="1A2B63"/>
                </a:solidFill>
              </a:rPr>
              <a:t>, mentor</a:t>
            </a:r>
          </a:p>
        </p:txBody>
      </p:sp>
      <p:sp>
        <p:nvSpPr>
          <p:cNvPr id="79" name="Téglalap 78">
            <a:extLst>
              <a:ext uri="{FF2B5EF4-FFF2-40B4-BE49-F238E27FC236}">
                <a16:creationId xmlns:a16="http://schemas.microsoft.com/office/drawing/2014/main" id="{9345B47C-5AB7-A744-9638-FFC16DACA163}"/>
              </a:ext>
            </a:extLst>
          </p:cNvPr>
          <p:cNvSpPr/>
          <p:nvPr/>
        </p:nvSpPr>
        <p:spPr>
          <a:xfrm>
            <a:off x="4463560" y="2290297"/>
            <a:ext cx="1192865" cy="400110"/>
          </a:xfrm>
          <a:prstGeom prst="rect">
            <a:avLst/>
          </a:prstGeom>
        </p:spPr>
        <p:txBody>
          <a:bodyPr wrap="square">
            <a:spAutoFit/>
          </a:bodyPr>
          <a:lstStyle/>
          <a:p>
            <a:pPr>
              <a:spcBef>
                <a:spcPts val="300"/>
              </a:spcBef>
            </a:pPr>
            <a:r>
              <a:rPr lang="hu-HU" sz="1000" b="1" dirty="0">
                <a:solidFill>
                  <a:srgbClr val="1A2B63"/>
                </a:solidFill>
              </a:rPr>
              <a:t>Szőcs Árpád</a:t>
            </a:r>
            <a:br>
              <a:rPr lang="hu-HU" sz="1000" i="1" dirty="0">
                <a:solidFill>
                  <a:srgbClr val="1A2B63"/>
                </a:solidFill>
              </a:rPr>
            </a:br>
            <a:r>
              <a:rPr lang="hu-HU" sz="1000" i="1" dirty="0" err="1">
                <a:solidFill>
                  <a:srgbClr val="1A2B63"/>
                </a:solidFill>
              </a:rPr>
              <a:t>mProve</a:t>
            </a:r>
            <a:r>
              <a:rPr lang="hu-HU" sz="1000" i="1" dirty="0">
                <a:solidFill>
                  <a:srgbClr val="1A2B63"/>
                </a:solidFill>
              </a:rPr>
              <a:t> </a:t>
            </a:r>
            <a:r>
              <a:rPr lang="hu-HU" sz="1000" i="1" dirty="0" err="1">
                <a:solidFill>
                  <a:srgbClr val="1A2B63"/>
                </a:solidFill>
              </a:rPr>
              <a:t>Solutions</a:t>
            </a:r>
            <a:endParaRPr lang="hu-HU" sz="1000" i="1" dirty="0">
              <a:solidFill>
                <a:srgbClr val="1A2B63"/>
              </a:solidFill>
            </a:endParaRPr>
          </a:p>
        </p:txBody>
      </p:sp>
      <p:cxnSp>
        <p:nvCxnSpPr>
          <p:cNvPr id="80" name="Egyenes összekötő 79">
            <a:extLst>
              <a:ext uri="{FF2B5EF4-FFF2-40B4-BE49-F238E27FC236}">
                <a16:creationId xmlns:a16="http://schemas.microsoft.com/office/drawing/2014/main" id="{BB3DB42B-8B5F-014E-9EF6-93A4F1B5FFAA}"/>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82" name="Élőláb helye 1">
            <a:extLst>
              <a:ext uri="{FF2B5EF4-FFF2-40B4-BE49-F238E27FC236}">
                <a16:creationId xmlns:a16="http://schemas.microsoft.com/office/drawing/2014/main" id="{6A65186B-DA47-6D42-8CA4-DFCD25E91D28}"/>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
        <p:nvSpPr>
          <p:cNvPr id="3" name="Téglalap 2">
            <a:extLst>
              <a:ext uri="{FF2B5EF4-FFF2-40B4-BE49-F238E27FC236}">
                <a16:creationId xmlns:a16="http://schemas.microsoft.com/office/drawing/2014/main" id="{DFDF23B0-97BD-4C69-9CA1-426C1E9C6D55}"/>
              </a:ext>
            </a:extLst>
          </p:cNvPr>
          <p:cNvSpPr/>
          <p:nvPr/>
        </p:nvSpPr>
        <p:spPr>
          <a:xfrm>
            <a:off x="98692" y="2630755"/>
            <a:ext cx="1992288" cy="1892826"/>
          </a:xfrm>
          <a:prstGeom prst="rect">
            <a:avLst/>
          </a:prstGeom>
        </p:spPr>
        <p:txBody>
          <a:bodyPr wrap="square">
            <a:spAutoFit/>
          </a:bodyPr>
          <a:lstStyle/>
          <a:p>
            <a:pPr algn="just"/>
            <a:r>
              <a:rPr lang="hu-HU" sz="900" dirty="0">
                <a:solidFill>
                  <a:srgbClr val="333333"/>
                </a:solidFill>
                <a:latin typeface="HK Grotesk"/>
              </a:rPr>
              <a:t>A stratégiai menedzsment szenior szakértője az IFUA Horváth &amp; </a:t>
            </a:r>
            <a:r>
              <a:rPr lang="hu-HU" sz="900" dirty="0" err="1">
                <a:solidFill>
                  <a:srgbClr val="333333"/>
                </a:solidFill>
                <a:latin typeface="HK Grotesk"/>
              </a:rPr>
              <a:t>Partnersnél</a:t>
            </a:r>
            <a:r>
              <a:rPr lang="hu-HU" sz="900" dirty="0">
                <a:solidFill>
                  <a:srgbClr val="333333"/>
                </a:solidFill>
                <a:latin typeface="HK Grotesk"/>
              </a:rPr>
              <a:t>. Doktori fokozatát a Budapesti Corvinus Egyetemen szerezte, válságstratégia témakörben. Korábban dolgozott az MTA Közgazdaságtudományi Intézeténél, illetve a Tata Consultancy </a:t>
            </a:r>
            <a:r>
              <a:rPr lang="hu-HU" sz="900" dirty="0" err="1">
                <a:solidFill>
                  <a:srgbClr val="333333"/>
                </a:solidFill>
                <a:latin typeface="HK Grotesk"/>
              </a:rPr>
              <a:t>Services</a:t>
            </a:r>
            <a:r>
              <a:rPr lang="hu-HU" sz="900" dirty="0">
                <a:solidFill>
                  <a:srgbClr val="333333"/>
                </a:solidFill>
                <a:latin typeface="HK Grotesk"/>
              </a:rPr>
              <a:t> innovációs részlegénél Indiában. Szakterülete az adatalapú vállalatirányítás, mellyel kapcsolatos projekteket különböző iparágakban is sikerrel támogatott. </a:t>
            </a:r>
            <a:endParaRPr lang="hu-HU" sz="900" dirty="0"/>
          </a:p>
        </p:txBody>
      </p:sp>
      <p:sp>
        <p:nvSpPr>
          <p:cNvPr id="4" name="Téglalap 3">
            <a:extLst>
              <a:ext uri="{FF2B5EF4-FFF2-40B4-BE49-F238E27FC236}">
                <a16:creationId xmlns:a16="http://schemas.microsoft.com/office/drawing/2014/main" id="{F6FEEFB0-7E53-4CB1-8772-DF408B139179}"/>
              </a:ext>
            </a:extLst>
          </p:cNvPr>
          <p:cNvSpPr/>
          <p:nvPr/>
        </p:nvSpPr>
        <p:spPr>
          <a:xfrm>
            <a:off x="2128056" y="2634753"/>
            <a:ext cx="1992288" cy="1892826"/>
          </a:xfrm>
          <a:prstGeom prst="rect">
            <a:avLst/>
          </a:prstGeom>
        </p:spPr>
        <p:txBody>
          <a:bodyPr wrap="square">
            <a:spAutoFit/>
          </a:bodyPr>
          <a:lstStyle/>
          <a:p>
            <a:pPr algn="just"/>
            <a:r>
              <a:rPr lang="hu-HU" sz="900" dirty="0">
                <a:solidFill>
                  <a:srgbClr val="333333"/>
                </a:solidFill>
                <a:latin typeface="HK Grotesk"/>
              </a:rPr>
              <a:t>A digitális innovációval és nemzetközi üzletfejlesztéssel foglalkozó pán-európai EIT Digital üzletfejlesztője, valamint a hardver és </a:t>
            </a:r>
            <a:r>
              <a:rPr lang="hu-HU" sz="900" dirty="0" err="1">
                <a:solidFill>
                  <a:srgbClr val="333333"/>
                </a:solidFill>
                <a:latin typeface="HK Grotesk"/>
              </a:rPr>
              <a:t>IoT</a:t>
            </a:r>
            <a:r>
              <a:rPr lang="hu-HU" sz="900" dirty="0">
                <a:solidFill>
                  <a:srgbClr val="333333"/>
                </a:solidFill>
                <a:latin typeface="HK Grotesk"/>
              </a:rPr>
              <a:t> startupokra szakosodott </a:t>
            </a:r>
            <a:r>
              <a:rPr lang="hu-HU" sz="900" dirty="0" err="1">
                <a:solidFill>
                  <a:srgbClr val="333333"/>
                </a:solidFill>
                <a:latin typeface="HK Grotesk"/>
              </a:rPr>
              <a:t>Smartware.Tech</a:t>
            </a:r>
            <a:r>
              <a:rPr lang="hu-HU" sz="900" dirty="0">
                <a:solidFill>
                  <a:srgbClr val="333333"/>
                </a:solidFill>
                <a:latin typeface="HK Grotesk"/>
              </a:rPr>
              <a:t> magvető kockázati tőkealap partnere. Korábban a korai fázisú startupoknak befektetést és tanácsot adó WS </a:t>
            </a:r>
            <a:r>
              <a:rPr lang="hu-HU" sz="900" dirty="0" err="1">
                <a:solidFill>
                  <a:srgbClr val="333333"/>
                </a:solidFill>
                <a:latin typeface="HK Grotesk"/>
              </a:rPr>
              <a:t>Cofounder</a:t>
            </a:r>
            <a:r>
              <a:rPr lang="hu-HU" sz="900" dirty="0">
                <a:solidFill>
                  <a:srgbClr val="333333"/>
                </a:solidFill>
                <a:latin typeface="HK Grotesk"/>
              </a:rPr>
              <a:t> partnere, az OTP-</a:t>
            </a:r>
            <a:r>
              <a:rPr lang="hu-HU" sz="900" dirty="0" err="1">
                <a:solidFill>
                  <a:srgbClr val="333333"/>
                </a:solidFill>
                <a:latin typeface="HK Grotesk"/>
              </a:rPr>
              <a:t>DayOne</a:t>
            </a:r>
            <a:r>
              <a:rPr lang="hu-HU" sz="900" dirty="0">
                <a:solidFill>
                  <a:srgbClr val="333333"/>
                </a:solidFill>
                <a:latin typeface="HK Grotesk"/>
              </a:rPr>
              <a:t> Csoport részeként működő AVEC Startup Akcelerátor üzletfejlesztési igazgatója és a Mobilitás és Multimédia Klaszter operatív vezetője volt.</a:t>
            </a:r>
            <a:endParaRPr lang="hu-HU" sz="900" dirty="0"/>
          </a:p>
        </p:txBody>
      </p:sp>
      <p:sp>
        <p:nvSpPr>
          <p:cNvPr id="9" name="Téglalap 8">
            <a:extLst>
              <a:ext uri="{FF2B5EF4-FFF2-40B4-BE49-F238E27FC236}">
                <a16:creationId xmlns:a16="http://schemas.microsoft.com/office/drawing/2014/main" id="{90E5A63B-C5C8-4349-BA18-104B3DBC0DDA}"/>
              </a:ext>
            </a:extLst>
          </p:cNvPr>
          <p:cNvSpPr/>
          <p:nvPr/>
        </p:nvSpPr>
        <p:spPr>
          <a:xfrm>
            <a:off x="4453561" y="2633787"/>
            <a:ext cx="1992288" cy="1338828"/>
          </a:xfrm>
          <a:prstGeom prst="rect">
            <a:avLst/>
          </a:prstGeom>
        </p:spPr>
        <p:txBody>
          <a:bodyPr wrap="square">
            <a:spAutoFit/>
          </a:bodyPr>
          <a:lstStyle/>
          <a:p>
            <a:pPr algn="just"/>
            <a:r>
              <a:rPr lang="hu-HU" sz="900" dirty="0">
                <a:solidFill>
                  <a:srgbClr val="333333"/>
                </a:solidFill>
                <a:latin typeface="HK Grotesk"/>
              </a:rPr>
              <a:t>Szőcs Árpád közel húsz éve foglalkozik vállalkozásfejlesztéssel. Diplomáit a BCE-n és a BME-n szerezte, ahol jelenleg is doktori kutatást folytat a digitális oktatási </a:t>
            </a:r>
            <a:r>
              <a:rPr lang="hu-HU" sz="900" dirty="0" err="1">
                <a:solidFill>
                  <a:srgbClr val="333333"/>
                </a:solidFill>
                <a:latin typeface="HK Grotesk"/>
              </a:rPr>
              <a:t>stratup</a:t>
            </a:r>
            <a:r>
              <a:rPr lang="hu-HU" sz="900" dirty="0">
                <a:solidFill>
                  <a:srgbClr val="333333"/>
                </a:solidFill>
                <a:latin typeface="HK Grotesk"/>
              </a:rPr>
              <a:t>-ok üzleti modelljei kapcsán. A digitális eszközök elkötelezett </a:t>
            </a:r>
            <a:r>
              <a:rPr lang="hu-HU" sz="900" dirty="0" err="1">
                <a:solidFill>
                  <a:srgbClr val="333333"/>
                </a:solidFill>
                <a:latin typeface="HK Grotesk"/>
              </a:rPr>
              <a:t>evangelistája</a:t>
            </a:r>
            <a:r>
              <a:rPr lang="hu-HU" sz="900" dirty="0">
                <a:solidFill>
                  <a:srgbClr val="333333"/>
                </a:solidFill>
                <a:latin typeface="HK Grotesk"/>
              </a:rPr>
              <a:t>, ugyanakkor két gyermek édesapjaként az online világ veszélyeit is figyelemmel kíséri.</a:t>
            </a:r>
            <a:endParaRPr lang="hu-HU" sz="900" dirty="0"/>
          </a:p>
        </p:txBody>
      </p:sp>
      <p:sp>
        <p:nvSpPr>
          <p:cNvPr id="10" name="Téglalap 9">
            <a:extLst>
              <a:ext uri="{FF2B5EF4-FFF2-40B4-BE49-F238E27FC236}">
                <a16:creationId xmlns:a16="http://schemas.microsoft.com/office/drawing/2014/main" id="{36794033-4607-48A4-9691-72DD4767E18B}"/>
              </a:ext>
            </a:extLst>
          </p:cNvPr>
          <p:cNvSpPr/>
          <p:nvPr/>
        </p:nvSpPr>
        <p:spPr>
          <a:xfrm>
            <a:off x="6771915" y="2690407"/>
            <a:ext cx="2185422" cy="1754326"/>
          </a:xfrm>
          <a:prstGeom prst="rect">
            <a:avLst/>
          </a:prstGeom>
        </p:spPr>
        <p:txBody>
          <a:bodyPr wrap="square">
            <a:spAutoFit/>
          </a:bodyPr>
          <a:lstStyle/>
          <a:p>
            <a:pPr algn="just"/>
            <a:r>
              <a:rPr lang="hu-HU" sz="900" dirty="0">
                <a:solidFill>
                  <a:srgbClr val="333333"/>
                </a:solidFill>
                <a:latin typeface="HK Grotesk"/>
              </a:rPr>
              <a:t>Ábel Anita közel két évtizedes banki - üzleti múlttal, közgazdász háttérrel rendelkezik. Multinacionális nagyvállalatoknál és a KKV szektorban értékesítési, termék- és folyamatmenedzsment, továbbá üzleti architektúra területeken dolgozott. Célja a vállalatok jelen- és jövőbiztos, fenntartható működésének támogatása, az emberek, a csapatok és a szervezetek fejlesztése - HR-tanácsadóként, trénerként, </a:t>
            </a:r>
            <a:r>
              <a:rPr lang="hu-HU" sz="900" dirty="0" err="1">
                <a:solidFill>
                  <a:srgbClr val="333333"/>
                </a:solidFill>
                <a:latin typeface="HK Grotesk"/>
              </a:rPr>
              <a:t>coach</a:t>
            </a:r>
            <a:r>
              <a:rPr lang="hu-HU" sz="900" dirty="0">
                <a:solidFill>
                  <a:srgbClr val="333333"/>
                </a:solidFill>
                <a:latin typeface="HK Grotesk"/>
              </a:rPr>
              <a:t>-ként, mentorként. </a:t>
            </a:r>
            <a:endParaRPr lang="hu-HU" sz="900" dirty="0"/>
          </a:p>
        </p:txBody>
      </p:sp>
    </p:spTree>
    <p:extLst>
      <p:ext uri="{BB962C8B-B14F-4D97-AF65-F5344CB8AC3E}">
        <p14:creationId xmlns:p14="http://schemas.microsoft.com/office/powerpoint/2010/main" val="482148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 számának helye 2">
            <a:extLst>
              <a:ext uri="{FF2B5EF4-FFF2-40B4-BE49-F238E27FC236}">
                <a16:creationId xmlns:a16="http://schemas.microsoft.com/office/drawing/2014/main" id="{B6966778-002B-C84B-B371-E0D55AE597C3}"/>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8</a:t>
            </a:fld>
            <a:endParaRPr lang="hu-HU" sz="1050" b="1" dirty="0">
              <a:solidFill>
                <a:srgbClr val="002060"/>
              </a:solidFill>
            </a:endParaRPr>
          </a:p>
        </p:txBody>
      </p:sp>
      <p:pic>
        <p:nvPicPr>
          <p:cNvPr id="6" name="Kép 5">
            <a:extLst>
              <a:ext uri="{FF2B5EF4-FFF2-40B4-BE49-F238E27FC236}">
                <a16:creationId xmlns:a16="http://schemas.microsoft.com/office/drawing/2014/main" id="{A4C2F9CE-EE11-E642-9807-75FE8D797A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7" name="Kép 6">
            <a:extLst>
              <a:ext uri="{FF2B5EF4-FFF2-40B4-BE49-F238E27FC236}">
                <a16:creationId xmlns:a16="http://schemas.microsoft.com/office/drawing/2014/main" id="{B84D828E-F091-0945-92DD-E826D64B0A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8" name="Rectangle 6">
            <a:extLst>
              <a:ext uri="{FF2B5EF4-FFF2-40B4-BE49-F238E27FC236}">
                <a16:creationId xmlns:a16="http://schemas.microsoft.com/office/drawing/2014/main" id="{64C1A2D2-F04A-BE42-8920-363B05770DB6}"/>
              </a:ext>
            </a:extLst>
          </p:cNvPr>
          <p:cNvSpPr/>
          <p:nvPr/>
        </p:nvSpPr>
        <p:spPr>
          <a:xfrm>
            <a:off x="316742" y="349432"/>
            <a:ext cx="2527066" cy="400110"/>
          </a:xfrm>
          <a:prstGeom prst="rect">
            <a:avLst/>
          </a:prstGeom>
          <a:noFill/>
          <a:ln>
            <a:solidFill>
              <a:srgbClr val="1A2B63"/>
            </a:solidFill>
          </a:ln>
        </p:spPr>
        <p:txBody>
          <a:bodyPr wrap="square">
            <a:spAutoFit/>
          </a:bodyPr>
          <a:lstStyle/>
          <a:p>
            <a:r>
              <a:rPr lang="hu-HU" sz="2000" b="1" dirty="0">
                <a:solidFill>
                  <a:srgbClr val="1A2B63"/>
                </a:solidFill>
              </a:rPr>
              <a:t>OKTATÓI CSAPAT 3/2.</a:t>
            </a:r>
            <a:endParaRPr lang="en-GB" sz="2000" b="1" dirty="0">
              <a:solidFill>
                <a:srgbClr val="1A2B63"/>
              </a:solidFill>
            </a:endParaRPr>
          </a:p>
        </p:txBody>
      </p:sp>
      <p:pic>
        <p:nvPicPr>
          <p:cNvPr id="53" name="Kép 52">
            <a:extLst>
              <a:ext uri="{FF2B5EF4-FFF2-40B4-BE49-F238E27FC236}">
                <a16:creationId xmlns:a16="http://schemas.microsoft.com/office/drawing/2014/main" id="{3868E9D0-F053-3947-BEEE-722D2AB10E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931188"/>
            <a:ext cx="1288716" cy="1288716"/>
          </a:xfrm>
          <a:prstGeom prst="rect">
            <a:avLst/>
          </a:prstGeom>
        </p:spPr>
      </p:pic>
      <p:pic>
        <p:nvPicPr>
          <p:cNvPr id="57" name="Kép 56">
            <a:extLst>
              <a:ext uri="{FF2B5EF4-FFF2-40B4-BE49-F238E27FC236}">
                <a16:creationId xmlns:a16="http://schemas.microsoft.com/office/drawing/2014/main" id="{297EBF83-4D27-2548-92E7-C7DFC7B9A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5816" y="934237"/>
            <a:ext cx="1282605" cy="1282605"/>
          </a:xfrm>
          <a:prstGeom prst="rect">
            <a:avLst/>
          </a:prstGeom>
        </p:spPr>
      </p:pic>
      <p:pic>
        <p:nvPicPr>
          <p:cNvPr id="61" name="Kép 60">
            <a:extLst>
              <a:ext uri="{FF2B5EF4-FFF2-40B4-BE49-F238E27FC236}">
                <a16:creationId xmlns:a16="http://schemas.microsoft.com/office/drawing/2014/main" id="{0BCFD16C-9468-DC47-A3F8-12E78D643D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542" y="856925"/>
            <a:ext cx="1288716" cy="1288716"/>
          </a:xfrm>
          <a:prstGeom prst="rect">
            <a:avLst/>
          </a:prstGeom>
        </p:spPr>
      </p:pic>
      <p:sp>
        <p:nvSpPr>
          <p:cNvPr id="72" name="Téglalap 71">
            <a:extLst>
              <a:ext uri="{FF2B5EF4-FFF2-40B4-BE49-F238E27FC236}">
                <a16:creationId xmlns:a16="http://schemas.microsoft.com/office/drawing/2014/main" id="{747E0C07-E691-6845-8707-82D8857CC25B}"/>
              </a:ext>
            </a:extLst>
          </p:cNvPr>
          <p:cNvSpPr/>
          <p:nvPr/>
        </p:nvSpPr>
        <p:spPr>
          <a:xfrm>
            <a:off x="5940152" y="2246659"/>
            <a:ext cx="2008584" cy="369332"/>
          </a:xfrm>
          <a:prstGeom prst="rect">
            <a:avLst/>
          </a:prstGeom>
        </p:spPr>
        <p:txBody>
          <a:bodyPr wrap="square">
            <a:spAutoFit/>
          </a:bodyPr>
          <a:lstStyle/>
          <a:p>
            <a:pPr>
              <a:spcBef>
                <a:spcPts val="300"/>
              </a:spcBef>
            </a:pPr>
            <a:r>
              <a:rPr lang="hu-HU" sz="1000" b="1" dirty="0">
                <a:solidFill>
                  <a:srgbClr val="1A2B63"/>
                </a:solidFill>
              </a:rPr>
              <a:t>Berczeli András</a:t>
            </a:r>
            <a:br>
              <a:rPr lang="hu-HU" sz="1000" dirty="0">
                <a:solidFill>
                  <a:srgbClr val="1A2B63"/>
                </a:solidFill>
              </a:rPr>
            </a:br>
            <a:r>
              <a:rPr lang="hu-HU" sz="800" i="1" dirty="0" err="1">
                <a:solidFill>
                  <a:srgbClr val="1A2B63"/>
                </a:solidFill>
              </a:rPr>
              <a:t>Sprintform</a:t>
            </a:r>
            <a:r>
              <a:rPr lang="hu-HU" sz="800" i="1" dirty="0">
                <a:solidFill>
                  <a:srgbClr val="1A2B63"/>
                </a:solidFill>
              </a:rPr>
              <a:t> Kft., Digital Readines Institute</a:t>
            </a:r>
          </a:p>
        </p:txBody>
      </p:sp>
      <p:sp>
        <p:nvSpPr>
          <p:cNvPr id="74" name="Téglalap 73">
            <a:extLst>
              <a:ext uri="{FF2B5EF4-FFF2-40B4-BE49-F238E27FC236}">
                <a16:creationId xmlns:a16="http://schemas.microsoft.com/office/drawing/2014/main" id="{1B06554E-E47D-3048-B7A2-BEB5D39ECE11}"/>
              </a:ext>
            </a:extLst>
          </p:cNvPr>
          <p:cNvSpPr/>
          <p:nvPr/>
        </p:nvSpPr>
        <p:spPr>
          <a:xfrm>
            <a:off x="2843808" y="2256695"/>
            <a:ext cx="1583528" cy="369332"/>
          </a:xfrm>
          <a:prstGeom prst="rect">
            <a:avLst/>
          </a:prstGeom>
        </p:spPr>
        <p:txBody>
          <a:bodyPr wrap="square">
            <a:spAutoFit/>
          </a:bodyPr>
          <a:lstStyle/>
          <a:p>
            <a:pPr>
              <a:spcBef>
                <a:spcPts val="300"/>
              </a:spcBef>
            </a:pPr>
            <a:r>
              <a:rPr lang="hu-HU" sz="1000" b="1" dirty="0" err="1">
                <a:solidFill>
                  <a:srgbClr val="1A2B63"/>
                </a:solidFill>
              </a:rPr>
              <a:t>Endrődi</a:t>
            </a:r>
            <a:r>
              <a:rPr lang="hu-HU" sz="1000" b="1" dirty="0">
                <a:solidFill>
                  <a:srgbClr val="1A2B63"/>
                </a:solidFill>
              </a:rPr>
              <a:t>-Kovács Viktória</a:t>
            </a:r>
            <a:br>
              <a:rPr lang="hu-HU" sz="1000" dirty="0">
                <a:solidFill>
                  <a:srgbClr val="1A2B63"/>
                </a:solidFill>
              </a:rPr>
            </a:br>
            <a:r>
              <a:rPr lang="hu-HU" sz="800" i="1" dirty="0" err="1">
                <a:solidFill>
                  <a:srgbClr val="1A2B63"/>
                </a:solidFill>
              </a:rPr>
              <a:t>Corvinus</a:t>
            </a:r>
            <a:r>
              <a:rPr lang="hu-HU" sz="800" i="1" dirty="0">
                <a:solidFill>
                  <a:srgbClr val="1A2B63"/>
                </a:solidFill>
              </a:rPr>
              <a:t> BIK</a:t>
            </a:r>
          </a:p>
        </p:txBody>
      </p:sp>
      <p:sp>
        <p:nvSpPr>
          <p:cNvPr id="76" name="Téglalap 75">
            <a:extLst>
              <a:ext uri="{FF2B5EF4-FFF2-40B4-BE49-F238E27FC236}">
                <a16:creationId xmlns:a16="http://schemas.microsoft.com/office/drawing/2014/main" id="{3707647C-F18A-1243-970A-235522ED5721}"/>
              </a:ext>
            </a:extLst>
          </p:cNvPr>
          <p:cNvSpPr/>
          <p:nvPr/>
        </p:nvSpPr>
        <p:spPr>
          <a:xfrm>
            <a:off x="98406" y="2202418"/>
            <a:ext cx="1432696" cy="369332"/>
          </a:xfrm>
          <a:prstGeom prst="rect">
            <a:avLst/>
          </a:prstGeom>
        </p:spPr>
        <p:txBody>
          <a:bodyPr wrap="square">
            <a:spAutoFit/>
          </a:bodyPr>
          <a:lstStyle/>
          <a:p>
            <a:pPr>
              <a:spcBef>
                <a:spcPts val="300"/>
              </a:spcBef>
            </a:pPr>
            <a:r>
              <a:rPr lang="hu-HU" sz="1000" b="1" dirty="0">
                <a:solidFill>
                  <a:srgbClr val="1A2B63"/>
                </a:solidFill>
              </a:rPr>
              <a:t>Nagy Sándor Gyula </a:t>
            </a:r>
            <a:br>
              <a:rPr lang="hu-HU" sz="1000" dirty="0">
                <a:solidFill>
                  <a:srgbClr val="1A2B63"/>
                </a:solidFill>
              </a:rPr>
            </a:br>
            <a:r>
              <a:rPr lang="hu-HU" sz="800" i="1" dirty="0" err="1">
                <a:solidFill>
                  <a:srgbClr val="1A2B63"/>
                </a:solidFill>
              </a:rPr>
              <a:t>Corvinus</a:t>
            </a:r>
            <a:r>
              <a:rPr lang="hu-HU" sz="800" i="1" dirty="0">
                <a:solidFill>
                  <a:srgbClr val="1A2B63"/>
                </a:solidFill>
              </a:rPr>
              <a:t> BIK</a:t>
            </a:r>
          </a:p>
        </p:txBody>
      </p:sp>
      <p:cxnSp>
        <p:nvCxnSpPr>
          <p:cNvPr id="80" name="Egyenes összekötő 79">
            <a:extLst>
              <a:ext uri="{FF2B5EF4-FFF2-40B4-BE49-F238E27FC236}">
                <a16:creationId xmlns:a16="http://schemas.microsoft.com/office/drawing/2014/main" id="{BB3DB42B-8B5F-014E-9EF6-93A4F1B5FFAA}"/>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82" name="Élőláb helye 1">
            <a:extLst>
              <a:ext uri="{FF2B5EF4-FFF2-40B4-BE49-F238E27FC236}">
                <a16:creationId xmlns:a16="http://schemas.microsoft.com/office/drawing/2014/main" id="{6A65186B-DA47-6D42-8CA4-DFCD25E91D28}"/>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
        <p:nvSpPr>
          <p:cNvPr id="2" name="Téglalap 1">
            <a:extLst>
              <a:ext uri="{FF2B5EF4-FFF2-40B4-BE49-F238E27FC236}">
                <a16:creationId xmlns:a16="http://schemas.microsoft.com/office/drawing/2014/main" id="{E705CD4F-B616-4FD7-B106-A739FC34C47F}"/>
              </a:ext>
            </a:extLst>
          </p:cNvPr>
          <p:cNvSpPr/>
          <p:nvPr/>
        </p:nvSpPr>
        <p:spPr>
          <a:xfrm>
            <a:off x="73772" y="2571750"/>
            <a:ext cx="2265980" cy="2031325"/>
          </a:xfrm>
          <a:prstGeom prst="rect">
            <a:avLst/>
          </a:prstGeom>
        </p:spPr>
        <p:txBody>
          <a:bodyPr wrap="square">
            <a:spAutoFit/>
          </a:bodyPr>
          <a:lstStyle/>
          <a:p>
            <a:pPr algn="just"/>
            <a:r>
              <a:rPr lang="hu-HU" sz="900" dirty="0">
                <a:solidFill>
                  <a:srgbClr val="333333"/>
                </a:solidFill>
                <a:latin typeface="HK Grotesk"/>
              </a:rPr>
              <a:t>A Budapesti Corvinus Egyetemen szerzett PhD fokozatot, később ott habilitált; jelenleg is az egyetem Világgazdasági Intézetének docense. 2015 óta a Külügyi és Külgazdasági Intézet vezető kutatója, 2018 júliusa óta az Intézet igazgatóhelyettese. Főbb kutatási területei: Latin-Amerika, Spanyolország, valamint a globális, regionális és európai integrációs folyamatok. Több könyv társszerzője, számos magyar és idegen nyelvű tudományos cikk és műhelytanulmány szerzője,  társszerzője. Több nyelven is oktat. A BIK alapítója és igazgatója.</a:t>
            </a:r>
            <a:endParaRPr lang="hu-HU" sz="900" dirty="0"/>
          </a:p>
        </p:txBody>
      </p:sp>
      <p:sp>
        <p:nvSpPr>
          <p:cNvPr id="3" name="Téglalap 2">
            <a:extLst>
              <a:ext uri="{FF2B5EF4-FFF2-40B4-BE49-F238E27FC236}">
                <a16:creationId xmlns:a16="http://schemas.microsoft.com/office/drawing/2014/main" id="{C060653E-6B5C-42B8-8DF4-63861B107C7A}"/>
              </a:ext>
            </a:extLst>
          </p:cNvPr>
          <p:cNvSpPr/>
          <p:nvPr/>
        </p:nvSpPr>
        <p:spPr>
          <a:xfrm>
            <a:off x="2821154" y="2575434"/>
            <a:ext cx="2398918" cy="2031325"/>
          </a:xfrm>
          <a:prstGeom prst="rect">
            <a:avLst/>
          </a:prstGeom>
        </p:spPr>
        <p:txBody>
          <a:bodyPr wrap="square">
            <a:spAutoFit/>
          </a:bodyPr>
          <a:lstStyle/>
          <a:p>
            <a:pPr algn="just"/>
            <a:r>
              <a:rPr lang="hu-HU" sz="900" dirty="0">
                <a:solidFill>
                  <a:srgbClr val="333333"/>
                </a:solidFill>
                <a:latin typeface="HK Grotesk"/>
              </a:rPr>
              <a:t>A Budapesti Corvinus Egyetemen diplomázott közgazdászként, majd szerezte meg közgazdasági PhD fokozatát. Jelenleg a Világgazdasági Intézet teljes állású adjunktusa. Kutatási területei: Nyugat-Balkán, közvetlen külföldi beruházások (FDI), globális értékláncok (GVC), nemzeti és vállalati versenyképesség, valamint KKV szektor fejlesztése. Ezen témákban több könyv, könyvfejezet és folyóiratcikk szerzője, társszerzője. Magyar és angol nyelven publikál. Rendszeresen vesz részt hazai és nemzetközi konferenciákon, magyarul és angolul ad órákat. A BIK kutató munkatársa és projektmenedzsere.</a:t>
            </a:r>
            <a:endParaRPr lang="hu-HU" sz="900" dirty="0"/>
          </a:p>
        </p:txBody>
      </p:sp>
      <p:sp>
        <p:nvSpPr>
          <p:cNvPr id="4" name="Téglalap 3">
            <a:extLst>
              <a:ext uri="{FF2B5EF4-FFF2-40B4-BE49-F238E27FC236}">
                <a16:creationId xmlns:a16="http://schemas.microsoft.com/office/drawing/2014/main" id="{977A8707-8350-45F3-98DF-9FD6952CF33A}"/>
              </a:ext>
            </a:extLst>
          </p:cNvPr>
          <p:cNvSpPr/>
          <p:nvPr/>
        </p:nvSpPr>
        <p:spPr>
          <a:xfrm>
            <a:off x="5940152" y="2615991"/>
            <a:ext cx="2564006" cy="2031325"/>
          </a:xfrm>
          <a:prstGeom prst="rect">
            <a:avLst/>
          </a:prstGeom>
        </p:spPr>
        <p:txBody>
          <a:bodyPr wrap="square">
            <a:spAutoFit/>
          </a:bodyPr>
          <a:lstStyle/>
          <a:p>
            <a:pPr algn="just"/>
            <a:r>
              <a:rPr lang="hu-HU" sz="900" dirty="0">
                <a:solidFill>
                  <a:srgbClr val="333333"/>
                </a:solidFill>
                <a:latin typeface="HK Grotesk"/>
              </a:rPr>
              <a:t>Vállalati vállalkozóból (</a:t>
            </a:r>
            <a:r>
              <a:rPr lang="hu-HU" sz="900" dirty="0" err="1">
                <a:solidFill>
                  <a:srgbClr val="333333"/>
                </a:solidFill>
                <a:latin typeface="HK Grotesk"/>
              </a:rPr>
              <a:t>intrapreneur</a:t>
            </a:r>
            <a:r>
              <a:rPr lang="hu-HU" sz="900" dirty="0">
                <a:solidFill>
                  <a:srgbClr val="333333"/>
                </a:solidFill>
                <a:latin typeface="HK Grotesk"/>
              </a:rPr>
              <a:t>) lett vállalkozó. A K&amp;H Bank, majd az OTP Bank szakértője, ahol digitális termék- és szolgáltatásfejlesztési koordinációval foglalkozott 9 országban. A </a:t>
            </a:r>
            <a:r>
              <a:rPr lang="hu-HU" sz="900" dirty="0" err="1">
                <a:solidFill>
                  <a:srgbClr val="333333"/>
                </a:solidFill>
                <a:latin typeface="HK Grotesk"/>
              </a:rPr>
              <a:t>Fintech</a:t>
            </a:r>
            <a:r>
              <a:rPr lang="hu-HU" sz="900" dirty="0">
                <a:solidFill>
                  <a:srgbClr val="333333"/>
                </a:solidFill>
                <a:latin typeface="HK Grotesk"/>
              </a:rPr>
              <a:t> </a:t>
            </a:r>
            <a:r>
              <a:rPr lang="hu-HU" sz="900" dirty="0" err="1">
                <a:solidFill>
                  <a:srgbClr val="333333"/>
                </a:solidFill>
                <a:latin typeface="HK Grotesk"/>
              </a:rPr>
              <a:t>Meetup</a:t>
            </a:r>
            <a:r>
              <a:rPr lang="hu-HU" sz="900" dirty="0">
                <a:solidFill>
                  <a:srgbClr val="333333"/>
                </a:solidFill>
                <a:latin typeface="HK Grotesk"/>
              </a:rPr>
              <a:t> informális rendezvénysorozat társalapítója, amely a nemzetközi és hazai pénzügyi technológiai innováció platformjává vált. 2016-tól az OTP Bank leányvállalatának, az </a:t>
            </a:r>
            <a:r>
              <a:rPr lang="hu-HU" sz="900" dirty="0" err="1">
                <a:solidFill>
                  <a:srgbClr val="333333"/>
                </a:solidFill>
                <a:latin typeface="HK Grotesk"/>
              </a:rPr>
              <a:t>eBIZ</a:t>
            </a:r>
            <a:r>
              <a:rPr lang="hu-HU" sz="900" dirty="0">
                <a:solidFill>
                  <a:srgbClr val="333333"/>
                </a:solidFill>
                <a:latin typeface="HK Grotesk"/>
              </a:rPr>
              <a:t> pénzügyi és stratégiai vezetője. A bankcsoporton belül elsőként fejlesztettek egy felhőalapú zöldmezős terméket </a:t>
            </a:r>
            <a:r>
              <a:rPr lang="hu-HU" sz="900" dirty="0" err="1">
                <a:solidFill>
                  <a:srgbClr val="333333"/>
                </a:solidFill>
                <a:latin typeface="HK Grotesk"/>
              </a:rPr>
              <a:t>Scrum</a:t>
            </a:r>
            <a:r>
              <a:rPr lang="hu-HU" sz="900" dirty="0">
                <a:solidFill>
                  <a:srgbClr val="333333"/>
                </a:solidFill>
                <a:latin typeface="HK Grotesk"/>
              </a:rPr>
              <a:t> keretrendszerben, amelyet mára több mint 20 000 cég használ. 2017-ben a Forbes által összeállított 30 sikeres 30 alatti lista szereplője. </a:t>
            </a:r>
            <a:endParaRPr lang="hu-HU" sz="900" dirty="0"/>
          </a:p>
        </p:txBody>
      </p:sp>
    </p:spTree>
    <p:extLst>
      <p:ext uri="{BB962C8B-B14F-4D97-AF65-F5344CB8AC3E}">
        <p14:creationId xmlns:p14="http://schemas.microsoft.com/office/powerpoint/2010/main" val="2111659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 számának helye 2">
            <a:extLst>
              <a:ext uri="{FF2B5EF4-FFF2-40B4-BE49-F238E27FC236}">
                <a16:creationId xmlns:a16="http://schemas.microsoft.com/office/drawing/2014/main" id="{B6966778-002B-C84B-B371-E0D55AE597C3}"/>
              </a:ext>
            </a:extLst>
          </p:cNvPr>
          <p:cNvSpPr>
            <a:spLocks noGrp="1"/>
          </p:cNvSpPr>
          <p:nvPr>
            <p:ph type="sldNum" sz="quarter" idx="12"/>
          </p:nvPr>
        </p:nvSpPr>
        <p:spPr>
          <a:xfrm>
            <a:off x="6719499" y="4779587"/>
            <a:ext cx="2133600" cy="273844"/>
          </a:xfrm>
        </p:spPr>
        <p:txBody>
          <a:bodyPr/>
          <a:lstStyle/>
          <a:p>
            <a:fld id="{7D901B6B-DBA4-45B4-AC3D-5BEE23A6DF66}" type="slidenum">
              <a:rPr lang="hu-HU" sz="1050" b="1">
                <a:solidFill>
                  <a:srgbClr val="002060"/>
                </a:solidFill>
              </a:rPr>
              <a:pPr/>
              <a:t>9</a:t>
            </a:fld>
            <a:endParaRPr lang="hu-HU" sz="1050" b="1" dirty="0">
              <a:solidFill>
                <a:srgbClr val="002060"/>
              </a:solidFill>
            </a:endParaRPr>
          </a:p>
        </p:txBody>
      </p:sp>
      <p:pic>
        <p:nvPicPr>
          <p:cNvPr id="6" name="Kép 5">
            <a:extLst>
              <a:ext uri="{FF2B5EF4-FFF2-40B4-BE49-F238E27FC236}">
                <a16:creationId xmlns:a16="http://schemas.microsoft.com/office/drawing/2014/main" id="{A4C2F9CE-EE11-E642-9807-75FE8D797A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01" y="4701018"/>
            <a:ext cx="1127313" cy="483355"/>
          </a:xfrm>
          <a:prstGeom prst="rect">
            <a:avLst/>
          </a:prstGeom>
        </p:spPr>
      </p:pic>
      <p:pic>
        <p:nvPicPr>
          <p:cNvPr id="7" name="Kép 6">
            <a:extLst>
              <a:ext uri="{FF2B5EF4-FFF2-40B4-BE49-F238E27FC236}">
                <a16:creationId xmlns:a16="http://schemas.microsoft.com/office/drawing/2014/main" id="{B84D828E-F091-0945-92DD-E826D64B0A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242" y="4515966"/>
            <a:ext cx="872494" cy="872494"/>
          </a:xfrm>
          <a:prstGeom prst="rect">
            <a:avLst/>
          </a:prstGeom>
        </p:spPr>
      </p:pic>
      <p:sp>
        <p:nvSpPr>
          <p:cNvPr id="8" name="Rectangle 6">
            <a:extLst>
              <a:ext uri="{FF2B5EF4-FFF2-40B4-BE49-F238E27FC236}">
                <a16:creationId xmlns:a16="http://schemas.microsoft.com/office/drawing/2014/main" id="{64C1A2D2-F04A-BE42-8920-363B05770DB6}"/>
              </a:ext>
            </a:extLst>
          </p:cNvPr>
          <p:cNvSpPr/>
          <p:nvPr/>
        </p:nvSpPr>
        <p:spPr>
          <a:xfrm>
            <a:off x="316742" y="349432"/>
            <a:ext cx="2527066" cy="400110"/>
          </a:xfrm>
          <a:prstGeom prst="rect">
            <a:avLst/>
          </a:prstGeom>
          <a:noFill/>
          <a:ln>
            <a:solidFill>
              <a:srgbClr val="1A2B63"/>
            </a:solidFill>
          </a:ln>
        </p:spPr>
        <p:txBody>
          <a:bodyPr wrap="square">
            <a:spAutoFit/>
          </a:bodyPr>
          <a:lstStyle/>
          <a:p>
            <a:r>
              <a:rPr lang="hu-HU" sz="2000" b="1" dirty="0">
                <a:solidFill>
                  <a:srgbClr val="1A2B63"/>
                </a:solidFill>
              </a:rPr>
              <a:t>OKTATÓI CSAPAT 3/3.</a:t>
            </a:r>
            <a:endParaRPr lang="en-GB" sz="2000" b="1" dirty="0">
              <a:solidFill>
                <a:srgbClr val="1A2B63"/>
              </a:solidFill>
            </a:endParaRPr>
          </a:p>
        </p:txBody>
      </p:sp>
      <p:sp>
        <p:nvSpPr>
          <p:cNvPr id="29" name="Szövegdoboz 28">
            <a:extLst>
              <a:ext uri="{FF2B5EF4-FFF2-40B4-BE49-F238E27FC236}">
                <a16:creationId xmlns:a16="http://schemas.microsoft.com/office/drawing/2014/main" id="{274ADB8F-FF07-6041-BDBC-6A9AEBADB7D0}"/>
              </a:ext>
            </a:extLst>
          </p:cNvPr>
          <p:cNvSpPr txBox="1"/>
          <p:nvPr/>
        </p:nvSpPr>
        <p:spPr>
          <a:xfrm>
            <a:off x="4667219" y="2221174"/>
            <a:ext cx="1280226" cy="384721"/>
          </a:xfrm>
          <a:prstGeom prst="rect">
            <a:avLst/>
          </a:prstGeom>
          <a:noFill/>
        </p:spPr>
        <p:txBody>
          <a:bodyPr wrap="square" numCol="1">
            <a:spAutoFit/>
          </a:bodyPr>
          <a:lstStyle/>
          <a:p>
            <a:pPr>
              <a:spcBef>
                <a:spcPts val="300"/>
              </a:spcBef>
            </a:pPr>
            <a:r>
              <a:rPr lang="hu-HU" sz="1000" b="1" dirty="0" err="1">
                <a:solidFill>
                  <a:srgbClr val="1A2B63"/>
                </a:solidFill>
              </a:rPr>
              <a:t>Veisz</a:t>
            </a:r>
            <a:r>
              <a:rPr lang="hu-HU" sz="1000" b="1" dirty="0">
                <a:solidFill>
                  <a:srgbClr val="1A2B63"/>
                </a:solidFill>
              </a:rPr>
              <a:t> Ákos</a:t>
            </a:r>
            <a:br>
              <a:rPr lang="hu-HU" sz="1100" dirty="0">
                <a:solidFill>
                  <a:srgbClr val="1A2B63"/>
                </a:solidFill>
              </a:rPr>
            </a:br>
            <a:r>
              <a:rPr lang="hu-HU" sz="800" i="1" dirty="0" err="1">
                <a:solidFill>
                  <a:srgbClr val="1A2B63"/>
                </a:solidFill>
              </a:rPr>
              <a:t>Danube</a:t>
            </a:r>
            <a:r>
              <a:rPr lang="hu-HU" sz="800" i="1" dirty="0">
                <a:solidFill>
                  <a:srgbClr val="1A2B63"/>
                </a:solidFill>
              </a:rPr>
              <a:t> Capital R&amp;A Zrt</a:t>
            </a:r>
            <a:r>
              <a:rPr lang="hu-HU" sz="900" i="1" dirty="0">
                <a:solidFill>
                  <a:srgbClr val="1A2B63"/>
                </a:solidFill>
              </a:rPr>
              <a:t>.</a:t>
            </a:r>
          </a:p>
        </p:txBody>
      </p:sp>
      <p:pic>
        <p:nvPicPr>
          <p:cNvPr id="55" name="Kép 54">
            <a:extLst>
              <a:ext uri="{FF2B5EF4-FFF2-40B4-BE49-F238E27FC236}">
                <a16:creationId xmlns:a16="http://schemas.microsoft.com/office/drawing/2014/main" id="{B60F9526-0E14-024D-BDC6-BA4FB3DC39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8346" y="911159"/>
            <a:ext cx="1280226" cy="1280226"/>
          </a:xfrm>
          <a:prstGeom prst="rect">
            <a:avLst/>
          </a:prstGeom>
        </p:spPr>
      </p:pic>
      <p:pic>
        <p:nvPicPr>
          <p:cNvPr id="63" name="Kép 62">
            <a:extLst>
              <a:ext uri="{FF2B5EF4-FFF2-40B4-BE49-F238E27FC236}">
                <a16:creationId xmlns:a16="http://schemas.microsoft.com/office/drawing/2014/main" id="{1E5C273A-98C0-434A-BBCF-74A7144895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438" y="892663"/>
            <a:ext cx="1280226" cy="1280226"/>
          </a:xfrm>
          <a:prstGeom prst="rect">
            <a:avLst/>
          </a:prstGeom>
        </p:spPr>
      </p:pic>
      <p:pic>
        <p:nvPicPr>
          <p:cNvPr id="69" name="Kép 68">
            <a:extLst>
              <a:ext uri="{FF2B5EF4-FFF2-40B4-BE49-F238E27FC236}">
                <a16:creationId xmlns:a16="http://schemas.microsoft.com/office/drawing/2014/main" id="{326AE9F6-EDCE-4342-814A-4F9F63B8EE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2486" y="897105"/>
            <a:ext cx="1280226" cy="1280226"/>
          </a:xfrm>
          <a:prstGeom prst="rect">
            <a:avLst/>
          </a:prstGeom>
        </p:spPr>
      </p:pic>
      <p:sp>
        <p:nvSpPr>
          <p:cNvPr id="73" name="Téglalap 72">
            <a:extLst>
              <a:ext uri="{FF2B5EF4-FFF2-40B4-BE49-F238E27FC236}">
                <a16:creationId xmlns:a16="http://schemas.microsoft.com/office/drawing/2014/main" id="{E8208A27-B7ED-014D-AE3B-2289AEB5A516}"/>
              </a:ext>
            </a:extLst>
          </p:cNvPr>
          <p:cNvSpPr/>
          <p:nvPr/>
        </p:nvSpPr>
        <p:spPr>
          <a:xfrm>
            <a:off x="2407753" y="2222695"/>
            <a:ext cx="1432894" cy="400110"/>
          </a:xfrm>
          <a:prstGeom prst="rect">
            <a:avLst/>
          </a:prstGeom>
        </p:spPr>
        <p:txBody>
          <a:bodyPr wrap="square">
            <a:spAutoFit/>
          </a:bodyPr>
          <a:lstStyle/>
          <a:p>
            <a:pPr>
              <a:spcBef>
                <a:spcPts val="300"/>
              </a:spcBef>
            </a:pPr>
            <a:r>
              <a:rPr lang="hu-HU" sz="1000" b="1" dirty="0">
                <a:solidFill>
                  <a:srgbClr val="1A2B63"/>
                </a:solidFill>
              </a:rPr>
              <a:t>Debreczeni Csaba</a:t>
            </a:r>
            <a:br>
              <a:rPr lang="hu-HU" sz="1000" i="1" dirty="0">
                <a:solidFill>
                  <a:srgbClr val="1A2B63"/>
                </a:solidFill>
              </a:rPr>
            </a:br>
            <a:r>
              <a:rPr lang="hu-HU" sz="800" i="1" dirty="0" err="1">
                <a:solidFill>
                  <a:srgbClr val="1A2B63"/>
                </a:solidFill>
              </a:rPr>
              <a:t>Danube</a:t>
            </a:r>
            <a:r>
              <a:rPr lang="hu-HU" sz="800" i="1" dirty="0">
                <a:solidFill>
                  <a:srgbClr val="1A2B63"/>
                </a:solidFill>
              </a:rPr>
              <a:t> Capital R&amp;A </a:t>
            </a:r>
            <a:r>
              <a:rPr lang="hu-HU" sz="800" i="1" dirty="0" err="1">
                <a:solidFill>
                  <a:srgbClr val="1A2B63"/>
                </a:solidFill>
              </a:rPr>
              <a:t>Zrt</a:t>
            </a:r>
            <a:r>
              <a:rPr lang="hu-HU" sz="1000" i="1" dirty="0">
                <a:solidFill>
                  <a:srgbClr val="1A2B63"/>
                </a:solidFill>
              </a:rPr>
              <a:t>.</a:t>
            </a:r>
          </a:p>
        </p:txBody>
      </p:sp>
      <p:sp>
        <p:nvSpPr>
          <p:cNvPr id="77" name="Téglalap 76">
            <a:extLst>
              <a:ext uri="{FF2B5EF4-FFF2-40B4-BE49-F238E27FC236}">
                <a16:creationId xmlns:a16="http://schemas.microsoft.com/office/drawing/2014/main" id="{33F36552-62EA-D342-A67C-5C713F517682}"/>
              </a:ext>
            </a:extLst>
          </p:cNvPr>
          <p:cNvSpPr/>
          <p:nvPr/>
        </p:nvSpPr>
        <p:spPr>
          <a:xfrm>
            <a:off x="162529" y="2200375"/>
            <a:ext cx="1280226" cy="400110"/>
          </a:xfrm>
          <a:prstGeom prst="rect">
            <a:avLst/>
          </a:prstGeom>
        </p:spPr>
        <p:txBody>
          <a:bodyPr wrap="square">
            <a:spAutoFit/>
          </a:bodyPr>
          <a:lstStyle/>
          <a:p>
            <a:pPr>
              <a:spcBef>
                <a:spcPts val="300"/>
              </a:spcBef>
            </a:pPr>
            <a:r>
              <a:rPr lang="hu-HU" sz="1000" b="1" dirty="0">
                <a:solidFill>
                  <a:srgbClr val="1A2B63"/>
                </a:solidFill>
              </a:rPr>
              <a:t>Németh Viktória</a:t>
            </a:r>
            <a:br>
              <a:rPr lang="hu-HU" sz="1000" dirty="0">
                <a:solidFill>
                  <a:srgbClr val="1A2B63"/>
                </a:solidFill>
              </a:rPr>
            </a:br>
            <a:r>
              <a:rPr lang="hu-HU" sz="800" i="1" dirty="0" err="1">
                <a:solidFill>
                  <a:srgbClr val="1A2B63"/>
                </a:solidFill>
              </a:rPr>
              <a:t>Danube</a:t>
            </a:r>
            <a:r>
              <a:rPr lang="hu-HU" sz="800" i="1" dirty="0">
                <a:solidFill>
                  <a:srgbClr val="1A2B63"/>
                </a:solidFill>
              </a:rPr>
              <a:t> Capital R&amp;A </a:t>
            </a:r>
            <a:r>
              <a:rPr lang="hu-HU" sz="800" i="1" dirty="0" err="1">
                <a:solidFill>
                  <a:srgbClr val="1A2B63"/>
                </a:solidFill>
              </a:rPr>
              <a:t>Zrt</a:t>
            </a:r>
            <a:r>
              <a:rPr lang="hu-HU" sz="1000" i="1" dirty="0">
                <a:solidFill>
                  <a:srgbClr val="1A2B63"/>
                </a:solidFill>
              </a:rPr>
              <a:t>.</a:t>
            </a:r>
            <a:endParaRPr lang="hu-HU" sz="1000" dirty="0">
              <a:solidFill>
                <a:srgbClr val="1A2B63"/>
              </a:solidFill>
            </a:endParaRPr>
          </a:p>
        </p:txBody>
      </p:sp>
      <p:cxnSp>
        <p:nvCxnSpPr>
          <p:cNvPr id="80" name="Egyenes összekötő 79">
            <a:extLst>
              <a:ext uri="{FF2B5EF4-FFF2-40B4-BE49-F238E27FC236}">
                <a16:creationId xmlns:a16="http://schemas.microsoft.com/office/drawing/2014/main" id="{BB3DB42B-8B5F-014E-9EF6-93A4F1B5FFAA}"/>
              </a:ext>
            </a:extLst>
          </p:cNvPr>
          <p:cNvCxnSpPr>
            <a:cxnSpLocks/>
          </p:cNvCxnSpPr>
          <p:nvPr/>
        </p:nvCxnSpPr>
        <p:spPr>
          <a:xfrm>
            <a:off x="0" y="4705405"/>
            <a:ext cx="914400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82" name="Élőláb helye 1">
            <a:extLst>
              <a:ext uri="{FF2B5EF4-FFF2-40B4-BE49-F238E27FC236}">
                <a16:creationId xmlns:a16="http://schemas.microsoft.com/office/drawing/2014/main" id="{6A65186B-DA47-6D42-8CA4-DFCD25E91D28}"/>
              </a:ext>
            </a:extLst>
          </p:cNvPr>
          <p:cNvSpPr txBox="1">
            <a:spLocks/>
          </p:cNvSpPr>
          <p:nvPr/>
        </p:nvSpPr>
        <p:spPr>
          <a:xfrm>
            <a:off x="3124200" y="4805774"/>
            <a:ext cx="2895600" cy="273844"/>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050" b="1" dirty="0">
                <a:solidFill>
                  <a:srgbClr val="002060"/>
                </a:solidFill>
              </a:rPr>
              <a:t>www.bib-edu.hu / www.ekkv.hu</a:t>
            </a:r>
          </a:p>
        </p:txBody>
      </p:sp>
      <p:sp>
        <p:nvSpPr>
          <p:cNvPr id="2" name="Téglalap 1">
            <a:extLst>
              <a:ext uri="{FF2B5EF4-FFF2-40B4-BE49-F238E27FC236}">
                <a16:creationId xmlns:a16="http://schemas.microsoft.com/office/drawing/2014/main" id="{C82542F7-BEAD-4238-8B4E-EE7A7953574D}"/>
              </a:ext>
            </a:extLst>
          </p:cNvPr>
          <p:cNvSpPr/>
          <p:nvPr/>
        </p:nvSpPr>
        <p:spPr>
          <a:xfrm>
            <a:off x="121753" y="2600485"/>
            <a:ext cx="2073983" cy="1892826"/>
          </a:xfrm>
          <a:prstGeom prst="rect">
            <a:avLst/>
          </a:prstGeom>
        </p:spPr>
        <p:txBody>
          <a:bodyPr wrap="square">
            <a:spAutoFit/>
          </a:bodyPr>
          <a:lstStyle/>
          <a:p>
            <a:pPr algn="just"/>
            <a:r>
              <a:rPr lang="hu-HU" sz="900" dirty="0" err="1">
                <a:solidFill>
                  <a:srgbClr val="333333"/>
                </a:solidFill>
                <a:latin typeface="HK Grotesk"/>
              </a:rPr>
              <a:t>Senior</a:t>
            </a:r>
            <a:r>
              <a:rPr lang="hu-HU" sz="900" dirty="0">
                <a:solidFill>
                  <a:srgbClr val="333333"/>
                </a:solidFill>
                <a:latin typeface="HK Grotesk"/>
              </a:rPr>
              <a:t> makrogazdasági elemző a </a:t>
            </a:r>
            <a:r>
              <a:rPr lang="hu-HU" sz="900" dirty="0" err="1">
                <a:solidFill>
                  <a:srgbClr val="333333"/>
                </a:solidFill>
                <a:latin typeface="HK Grotesk"/>
              </a:rPr>
              <a:t>Danube</a:t>
            </a:r>
            <a:r>
              <a:rPr lang="hu-HU" sz="900" dirty="0">
                <a:solidFill>
                  <a:srgbClr val="333333"/>
                </a:solidFill>
                <a:latin typeface="HK Grotesk"/>
              </a:rPr>
              <a:t> Capital Zrt-nél, amely az MKB Bank Nyrt. stratégiai és elemzési csapatából alakult elemzési központ. Egy évtizedes gazdasági elemzői és stratégiai múlttal, illetve nemzetközi kapcsolatok elemzői háttérrel rendelkezik. Korábban a Magyar Nemzeti Bankban és a Nemzetgazdasági Minisztériumban dolgozott elemzőként, felsővezetők mellett illetve a Monetáris Tanács szakmai titkára volt. Diplomáját a Budapesti Corvinus Egyetemen szerezte. </a:t>
            </a:r>
            <a:endParaRPr lang="hu-HU" sz="900" dirty="0"/>
          </a:p>
        </p:txBody>
      </p:sp>
      <p:sp>
        <p:nvSpPr>
          <p:cNvPr id="3" name="Téglalap 2">
            <a:extLst>
              <a:ext uri="{FF2B5EF4-FFF2-40B4-BE49-F238E27FC236}">
                <a16:creationId xmlns:a16="http://schemas.microsoft.com/office/drawing/2014/main" id="{E646D540-BBCB-4A72-B270-DFC5162CA8FE}"/>
              </a:ext>
            </a:extLst>
          </p:cNvPr>
          <p:cNvSpPr/>
          <p:nvPr/>
        </p:nvSpPr>
        <p:spPr>
          <a:xfrm>
            <a:off x="2360398" y="2647669"/>
            <a:ext cx="2073654" cy="1892826"/>
          </a:xfrm>
          <a:prstGeom prst="rect">
            <a:avLst/>
          </a:prstGeom>
        </p:spPr>
        <p:txBody>
          <a:bodyPr wrap="square">
            <a:spAutoFit/>
          </a:bodyPr>
          <a:lstStyle/>
          <a:p>
            <a:pPr algn="just"/>
            <a:r>
              <a:rPr lang="hu-HU" sz="900" dirty="0">
                <a:solidFill>
                  <a:srgbClr val="333333"/>
                </a:solidFill>
                <a:latin typeface="HK Grotesk"/>
              </a:rPr>
              <a:t>A </a:t>
            </a:r>
            <a:r>
              <a:rPr lang="hu-HU" sz="900" dirty="0" err="1">
                <a:solidFill>
                  <a:srgbClr val="333333"/>
                </a:solidFill>
                <a:latin typeface="HK Grotesk"/>
              </a:rPr>
              <a:t>Danube</a:t>
            </a:r>
            <a:r>
              <a:rPr lang="hu-HU" sz="900" dirty="0">
                <a:solidFill>
                  <a:srgbClr val="333333"/>
                </a:solidFill>
                <a:latin typeface="HK Grotesk"/>
              </a:rPr>
              <a:t> Capital R&amp;A Zrt. </a:t>
            </a:r>
            <a:r>
              <a:rPr lang="hu-HU" sz="900" dirty="0" err="1">
                <a:solidFill>
                  <a:srgbClr val="333333"/>
                </a:solidFill>
                <a:latin typeface="HK Grotesk"/>
              </a:rPr>
              <a:t>senior</a:t>
            </a:r>
            <a:r>
              <a:rPr lang="hu-HU" sz="900" dirty="0">
                <a:solidFill>
                  <a:srgbClr val="333333"/>
                </a:solidFill>
                <a:latin typeface="HK Grotesk"/>
              </a:rPr>
              <a:t> elemzője és az MKB Bank Nyrt. </a:t>
            </a:r>
            <a:r>
              <a:rPr lang="hu-HU" sz="900" dirty="0" err="1">
                <a:solidFill>
                  <a:srgbClr val="333333"/>
                </a:solidFill>
                <a:latin typeface="HK Grotesk"/>
              </a:rPr>
              <a:t>senior</a:t>
            </a:r>
            <a:r>
              <a:rPr lang="hu-HU" sz="900" dirty="0">
                <a:solidFill>
                  <a:srgbClr val="333333"/>
                </a:solidFill>
                <a:latin typeface="HK Grotesk"/>
              </a:rPr>
              <a:t> tőkepiaci elemzője. Több, mint másfél évtizedes szakmai tapasztalattal rendelkezik a tőke és részvénypiacok területén. Munkáját a legnagyobb hazai független befektetési szolgáltatónál kezdte, ahol befektetési tanácsadó, saját számlás kereskedő, opcióskereskedő volt. Ezután egy részben hazai tulajdonú társaságnál vezető privátbankár, majd egy hazai befektetési szolgáltatónál portfóliómenedzserként dolgozott. </a:t>
            </a:r>
            <a:endParaRPr lang="hu-HU" sz="900" dirty="0"/>
          </a:p>
        </p:txBody>
      </p:sp>
      <p:sp>
        <p:nvSpPr>
          <p:cNvPr id="4" name="Téglalap 3">
            <a:extLst>
              <a:ext uri="{FF2B5EF4-FFF2-40B4-BE49-F238E27FC236}">
                <a16:creationId xmlns:a16="http://schemas.microsoft.com/office/drawing/2014/main" id="{A6C201F0-322D-49E6-B643-B27269B74573}"/>
              </a:ext>
            </a:extLst>
          </p:cNvPr>
          <p:cNvSpPr/>
          <p:nvPr/>
        </p:nvSpPr>
        <p:spPr>
          <a:xfrm>
            <a:off x="4610632" y="2647669"/>
            <a:ext cx="2227762" cy="1892826"/>
          </a:xfrm>
          <a:prstGeom prst="rect">
            <a:avLst/>
          </a:prstGeom>
        </p:spPr>
        <p:txBody>
          <a:bodyPr wrap="square">
            <a:spAutoFit/>
          </a:bodyPr>
          <a:lstStyle/>
          <a:p>
            <a:pPr algn="just"/>
            <a:r>
              <a:rPr lang="hu-HU" sz="900" dirty="0">
                <a:solidFill>
                  <a:srgbClr val="333333"/>
                </a:solidFill>
                <a:latin typeface="HK Grotesk"/>
              </a:rPr>
              <a:t>A </a:t>
            </a:r>
            <a:r>
              <a:rPr lang="hu-HU" sz="900" dirty="0" err="1">
                <a:solidFill>
                  <a:srgbClr val="333333"/>
                </a:solidFill>
                <a:latin typeface="HK Grotesk"/>
              </a:rPr>
              <a:t>Danube</a:t>
            </a:r>
            <a:r>
              <a:rPr lang="hu-HU" sz="900" dirty="0">
                <a:solidFill>
                  <a:srgbClr val="333333"/>
                </a:solidFill>
                <a:latin typeface="HK Grotesk"/>
              </a:rPr>
              <a:t> Capital R&amp;A Zrt. elnök-vezérigazgatója. Széleskörű tapasztalattal rendelkezik stratégiai és elemzési területen. Korábban az MKB Bankban tanácsadó, majd a Stratégia és Elemzés igazgató, illetve később ügyvezető igazgatói pozíciót töltött be. Ezt megelőzően Magyarország Washingtoni Nagykövetségén pénzügyi és gazdaságpolitikai ügyekért felelős diplomata volt; valamint a Pénzügyminisztériumban pénzügyi elemzői, illetve a Miniszterelnökségen közgazdasági elemzői pozícióban dolgozott. </a:t>
            </a:r>
            <a:endParaRPr lang="hu-HU" sz="900" dirty="0"/>
          </a:p>
        </p:txBody>
      </p:sp>
      <p:pic>
        <p:nvPicPr>
          <p:cNvPr id="9" name="Kép 8">
            <a:extLst>
              <a:ext uri="{FF2B5EF4-FFF2-40B4-BE49-F238E27FC236}">
                <a16:creationId xmlns:a16="http://schemas.microsoft.com/office/drawing/2014/main" id="{E3CBC5EB-D7BA-4621-9B05-B9B4E7FF164C}"/>
              </a:ext>
            </a:extLst>
          </p:cNvPr>
          <p:cNvPicPr>
            <a:picLocks noChangeAspect="1"/>
          </p:cNvPicPr>
          <p:nvPr/>
        </p:nvPicPr>
        <p:blipFill>
          <a:blip r:embed="rId7"/>
          <a:stretch>
            <a:fillRect/>
          </a:stretch>
        </p:blipFill>
        <p:spPr>
          <a:xfrm>
            <a:off x="6948264" y="877739"/>
            <a:ext cx="1461424" cy="1260980"/>
          </a:xfrm>
          <a:prstGeom prst="rect">
            <a:avLst/>
          </a:prstGeom>
        </p:spPr>
      </p:pic>
      <p:sp>
        <p:nvSpPr>
          <p:cNvPr id="10" name="Téglalap 9">
            <a:extLst>
              <a:ext uri="{FF2B5EF4-FFF2-40B4-BE49-F238E27FC236}">
                <a16:creationId xmlns:a16="http://schemas.microsoft.com/office/drawing/2014/main" id="{37D061B1-310B-436C-B15D-9DD4DE6BDB8E}"/>
              </a:ext>
            </a:extLst>
          </p:cNvPr>
          <p:cNvSpPr/>
          <p:nvPr/>
        </p:nvSpPr>
        <p:spPr>
          <a:xfrm>
            <a:off x="6870775" y="2212900"/>
            <a:ext cx="1982324" cy="400110"/>
          </a:xfrm>
          <a:prstGeom prst="rect">
            <a:avLst/>
          </a:prstGeom>
        </p:spPr>
        <p:txBody>
          <a:bodyPr wrap="square">
            <a:spAutoFit/>
          </a:bodyPr>
          <a:lstStyle/>
          <a:p>
            <a:pPr>
              <a:spcAft>
                <a:spcPts val="0"/>
              </a:spcAft>
            </a:pPr>
            <a:r>
              <a:rPr lang="hu-HU" sz="1000" b="1" dirty="0">
                <a:solidFill>
                  <a:srgbClr val="1D2659"/>
                </a:solidFill>
                <a:ea typeface="Times New Roman" panose="02020603050405020304" pitchFamily="18" charset="0"/>
                <a:cs typeface="Calibri" panose="020F0502020204030204" pitchFamily="34" charset="0"/>
              </a:rPr>
              <a:t>Dr. Szentmihályi Károly</a:t>
            </a:r>
            <a:endParaRPr lang="hu-HU" sz="1000" b="1" dirty="0">
              <a:solidFill>
                <a:srgbClr val="1D2659"/>
              </a:solidFill>
              <a:ea typeface="Calibri" panose="020F0502020204030204" pitchFamily="34" charset="0"/>
              <a:cs typeface="Calibri" panose="020F0502020204030204" pitchFamily="34" charset="0"/>
            </a:endParaRPr>
          </a:p>
          <a:p>
            <a:pPr>
              <a:spcAft>
                <a:spcPts val="0"/>
              </a:spcAft>
            </a:pPr>
            <a:r>
              <a:rPr lang="hu-HU" sz="1000" dirty="0" err="1">
                <a:solidFill>
                  <a:srgbClr val="1D2659"/>
                </a:solidFill>
                <a:ea typeface="Times New Roman" panose="02020603050405020304" pitchFamily="18" charset="0"/>
                <a:cs typeface="Calibri" panose="020F0502020204030204" pitchFamily="34" charset="0"/>
              </a:rPr>
              <a:t>senior</a:t>
            </a:r>
            <a:r>
              <a:rPr lang="hu-HU" sz="1000" dirty="0">
                <a:solidFill>
                  <a:srgbClr val="1D2659"/>
                </a:solidFill>
                <a:ea typeface="Times New Roman" panose="02020603050405020304" pitchFamily="18" charset="0"/>
                <a:cs typeface="Calibri" panose="020F0502020204030204" pitchFamily="34" charset="0"/>
              </a:rPr>
              <a:t> tréner, </a:t>
            </a:r>
            <a:r>
              <a:rPr lang="hu-HU" sz="1000" dirty="0" err="1">
                <a:solidFill>
                  <a:srgbClr val="1D2659"/>
                </a:solidFill>
                <a:ea typeface="Times New Roman" panose="02020603050405020304" pitchFamily="18" charset="0"/>
                <a:cs typeface="Calibri" panose="020F0502020204030204" pitchFamily="34" charset="0"/>
              </a:rPr>
              <a:t>coach</a:t>
            </a:r>
            <a:r>
              <a:rPr lang="hu-HU" sz="1000" dirty="0">
                <a:solidFill>
                  <a:srgbClr val="1D2659"/>
                </a:solidFill>
                <a:ea typeface="Times New Roman" panose="02020603050405020304" pitchFamily="18" charset="0"/>
                <a:cs typeface="Calibri" panose="020F0502020204030204" pitchFamily="34" charset="0"/>
              </a:rPr>
              <a:t>, pszichológus</a:t>
            </a:r>
            <a:endParaRPr lang="hu-HU" sz="1000" dirty="0">
              <a:solidFill>
                <a:srgbClr val="1D2659"/>
              </a:solidFill>
              <a:effectLst/>
              <a:ea typeface="Calibri" panose="020F0502020204030204" pitchFamily="34" charset="0"/>
              <a:cs typeface="Calibri" panose="020F0502020204030204" pitchFamily="34" charset="0"/>
            </a:endParaRPr>
          </a:p>
        </p:txBody>
      </p:sp>
      <p:sp>
        <p:nvSpPr>
          <p:cNvPr id="11" name="Téglalap 10">
            <a:extLst>
              <a:ext uri="{FF2B5EF4-FFF2-40B4-BE49-F238E27FC236}">
                <a16:creationId xmlns:a16="http://schemas.microsoft.com/office/drawing/2014/main" id="{D3162BAF-0C61-403D-AA4A-4A7F779061B3}"/>
              </a:ext>
            </a:extLst>
          </p:cNvPr>
          <p:cNvSpPr/>
          <p:nvPr/>
        </p:nvSpPr>
        <p:spPr>
          <a:xfrm>
            <a:off x="6812453" y="2611495"/>
            <a:ext cx="2227762" cy="2031325"/>
          </a:xfrm>
          <a:prstGeom prst="rect">
            <a:avLst/>
          </a:prstGeom>
        </p:spPr>
        <p:txBody>
          <a:bodyPr wrap="square">
            <a:spAutoFit/>
          </a:bodyPr>
          <a:lstStyle/>
          <a:p>
            <a:pPr algn="just"/>
            <a:r>
              <a:rPr lang="hu-HU" sz="900" dirty="0">
                <a:latin typeface="HK Grotesk"/>
                <a:ea typeface="Times New Roman" panose="02020603050405020304" pitchFamily="18" charset="0"/>
              </a:rPr>
              <a:t>Károly hivatásának érzi mások tanítását. Hiszi, hogy életfeladatunk az, hogy minél többet kihozzunk magunkból. Munkája során arra törekszik, hogy a résztvevők elérjék a tudatosabb, magabiztosabb, felelősségteljesebb és rugalmasabb gondolkodást. Ebben a szemléletben tartja </a:t>
            </a:r>
            <a:r>
              <a:rPr lang="hu-HU" sz="900" dirty="0" err="1">
                <a:latin typeface="HK Grotesk"/>
                <a:ea typeface="Times New Roman" panose="02020603050405020304" pitchFamily="18" charset="0"/>
              </a:rPr>
              <a:t>sales</a:t>
            </a:r>
            <a:r>
              <a:rPr lang="hu-HU" sz="900" dirty="0">
                <a:latin typeface="HK Grotesk"/>
                <a:ea typeface="Times New Roman" panose="02020603050405020304" pitchFamily="18" charset="0"/>
              </a:rPr>
              <a:t> tréningjeit az alapszinttől a mesterfokig. Szakterületei közé tartozik a helyzetfüggő és meggyőző kommunikáció oktatása is, valamint fontosnak tartja a személyes hatékonyság fejlesztését, az érzelmi intelligencia- és a </a:t>
            </a:r>
            <a:r>
              <a:rPr lang="hu-HU" sz="900" dirty="0" err="1">
                <a:latin typeface="HK Grotesk"/>
                <a:ea typeface="Times New Roman" panose="02020603050405020304" pitchFamily="18" charset="0"/>
              </a:rPr>
              <a:t>kreatívitás</a:t>
            </a:r>
            <a:r>
              <a:rPr lang="hu-HU" sz="900" dirty="0">
                <a:latin typeface="HK Grotesk"/>
                <a:ea typeface="Times New Roman" panose="02020603050405020304" pitchFamily="18" charset="0"/>
              </a:rPr>
              <a:t> fejlesztését is. </a:t>
            </a:r>
            <a:endParaRPr lang="hu-HU" sz="900" dirty="0">
              <a:latin typeface="HK Grotesk"/>
            </a:endParaRPr>
          </a:p>
        </p:txBody>
      </p:sp>
    </p:spTree>
    <p:extLst>
      <p:ext uri="{BB962C8B-B14F-4D97-AF65-F5344CB8AC3E}">
        <p14:creationId xmlns:p14="http://schemas.microsoft.com/office/powerpoint/2010/main" val="739678085"/>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um" ma:contentTypeID="0x010100FE2AB642DFBEA242B4C775A33E71430D" ma:contentTypeVersion="10" ma:contentTypeDescription="Új dokumentum létrehozása." ma:contentTypeScope="" ma:versionID="396b1a26e9534260692c73d8bee473fe">
  <xsd:schema xmlns:xsd="http://www.w3.org/2001/XMLSchema" xmlns:xs="http://www.w3.org/2001/XMLSchema" xmlns:p="http://schemas.microsoft.com/office/2006/metadata/properties" xmlns:ns3="492d59b7-c417-48d6-aedd-2c88bbcf866b" targetNamespace="http://schemas.microsoft.com/office/2006/metadata/properties" ma:root="true" ma:fieldsID="d08bcba2d9fa63b97d2b01713ac1d61c" ns3:_="">
    <xsd:import namespace="492d59b7-c417-48d6-aedd-2c88bbcf866b"/>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2d59b7-c417-48d6-aedd-2c88bbcf8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5550B0-BF3A-4F9A-845F-C6C10D8D0547}">
  <ds:schemaRefs>
    <ds:schemaRef ds:uri="http://schemas.microsoft.com/sharepoint/v3/contenttype/forms"/>
  </ds:schemaRefs>
</ds:datastoreItem>
</file>

<file path=customXml/itemProps2.xml><?xml version="1.0" encoding="utf-8"?>
<ds:datastoreItem xmlns:ds="http://schemas.openxmlformats.org/officeDocument/2006/customXml" ds:itemID="{0E09F8DA-8EE1-4480-A7F6-D2F59601487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4F94432-56E8-47DC-921A-9632857D7C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2d59b7-c417-48d6-aedd-2c88bbcf86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45</TotalTime>
  <Words>1915</Words>
  <Application>Microsoft Office PowerPoint</Application>
  <PresentationFormat>Diavetítés a képernyőre (16:9 oldalarány)</PresentationFormat>
  <Paragraphs>155</Paragraphs>
  <Slides>20</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20</vt:i4>
      </vt:variant>
    </vt:vector>
  </HeadingPairs>
  <TitlesOfParts>
    <vt:vector size="24" baseType="lpstr">
      <vt:lpstr>Arial</vt:lpstr>
      <vt:lpstr>Calibri</vt:lpstr>
      <vt:lpstr>HK Grotesk</vt:lpstr>
      <vt:lpstr>Office-téma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Pál Kata</dc:creator>
  <cp:lastModifiedBy>Nagy Réka</cp:lastModifiedBy>
  <cp:revision>5</cp:revision>
  <dcterms:created xsi:type="dcterms:W3CDTF">2021-01-05T13:30:45Z</dcterms:created>
  <dcterms:modified xsi:type="dcterms:W3CDTF">2021-02-24T16:39:11Z</dcterms:modified>
</cp:coreProperties>
</file>